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28"/>
  </p:notesMasterIdLst>
  <p:sldIdLst>
    <p:sldId id="256" r:id="rId2"/>
    <p:sldId id="257" r:id="rId3"/>
    <p:sldId id="309" r:id="rId4"/>
    <p:sldId id="259" r:id="rId5"/>
    <p:sldId id="311" r:id="rId6"/>
    <p:sldId id="310" r:id="rId7"/>
    <p:sldId id="312" r:id="rId8"/>
    <p:sldId id="292" r:id="rId9"/>
    <p:sldId id="293" r:id="rId10"/>
    <p:sldId id="314" r:id="rId11"/>
    <p:sldId id="315" r:id="rId12"/>
    <p:sldId id="316" r:id="rId13"/>
    <p:sldId id="313" r:id="rId14"/>
    <p:sldId id="317" r:id="rId15"/>
    <p:sldId id="318" r:id="rId16"/>
    <p:sldId id="328" r:id="rId17"/>
    <p:sldId id="319" r:id="rId18"/>
    <p:sldId id="306" r:id="rId19"/>
    <p:sldId id="321" r:id="rId20"/>
    <p:sldId id="322" r:id="rId21"/>
    <p:sldId id="327" r:id="rId22"/>
    <p:sldId id="323" r:id="rId23"/>
    <p:sldId id="325" r:id="rId24"/>
    <p:sldId id="324" r:id="rId25"/>
    <p:sldId id="320" r:id="rId26"/>
    <p:sldId id="28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B3CDCD-E3D3-4450-91C1-E2E906DDF8E4}">
  <a:tblStyle styleId="{5FB3CDCD-E3D3-4450-91C1-E2E906DDF8E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5"/>
    <p:restoredTop sz="94895"/>
  </p:normalViewPr>
  <p:slideViewPr>
    <p:cSldViewPr snapToGrid="0" snapToObjects="1">
      <p:cViewPr varScale="1">
        <p:scale>
          <a:sx n="156" d="100"/>
          <a:sy n="156" d="100"/>
        </p:scale>
        <p:origin x="880"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42171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with intro text">
  <p:cSld name="TITLE_AND_BODY_1_2">
    <p:spTree>
      <p:nvGrpSpPr>
        <p:cNvPr id="1" name="Shape 45"/>
        <p:cNvGrpSpPr/>
        <p:nvPr/>
      </p:nvGrpSpPr>
      <p:grpSpPr>
        <a:xfrm>
          <a:off x="0" y="0"/>
          <a:ext cx="0" cy="0"/>
          <a:chOff x="0" y="0"/>
          <a:chExt cx="0" cy="0"/>
        </a:xfrm>
      </p:grpSpPr>
      <p:sp>
        <p:nvSpPr>
          <p:cNvPr id="46" name="Google Shape;46;p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7"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sagoo21/januaryRepo.g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log/39-say-hello-to-the-network-graph-visualize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sJ4zr0a4GAs" TargetMode="External"/><Relationship Id="rId2" Type="http://schemas.openxmlformats.org/officeDocument/2006/relationships/hyperlink" Target="https://www.youtube.com/watch?v=albr1o7Z1nw"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535768"/>
            <a:ext cx="3636600" cy="2259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DevOps – GIT</a:t>
            </a:r>
            <a:endParaRPr dirty="0"/>
          </a:p>
        </p:txBody>
      </p:sp>
      <p:pic>
        <p:nvPicPr>
          <p:cNvPr id="2" name="Picture 1">
            <a:extLst>
              <a:ext uri="{FF2B5EF4-FFF2-40B4-BE49-F238E27FC236}">
                <a16:creationId xmlns:a16="http://schemas.microsoft.com/office/drawing/2014/main" id="{536EDF14-496B-664B-BF8C-F41E05548432}"/>
              </a:ext>
            </a:extLst>
          </p:cNvPr>
          <p:cNvPicPr>
            <a:picLocks noChangeAspect="1"/>
          </p:cNvPicPr>
          <p:nvPr/>
        </p:nvPicPr>
        <p:blipFill>
          <a:blip r:embed="rId4"/>
          <a:stretch>
            <a:fillRect/>
          </a:stretch>
        </p:blipFill>
        <p:spPr>
          <a:xfrm>
            <a:off x="468925" y="1595603"/>
            <a:ext cx="2398329" cy="23983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GIT and GIT commands</a:t>
            </a:r>
          </a:p>
        </p:txBody>
      </p:sp>
      <p:sp>
        <p:nvSpPr>
          <p:cNvPr id="3" name="Text Placeholder 2"/>
          <p:cNvSpPr>
            <a:spLocks noGrp="1"/>
          </p:cNvSpPr>
          <p:nvPr>
            <p:ph type="body" idx="1"/>
          </p:nvPr>
        </p:nvSpPr>
        <p:spPr>
          <a:xfrm>
            <a:off x="2590576" y="0"/>
            <a:ext cx="5596200" cy="464690"/>
          </a:xfrm>
        </p:spPr>
        <p:txBody>
          <a:bodyPr/>
          <a:lstStyle/>
          <a:p>
            <a:pPr marL="127000" indent="0">
              <a:buNone/>
            </a:pPr>
            <a:r>
              <a:rPr lang="en-CA" dirty="0"/>
              <a:t>GIT  Commands</a:t>
            </a:r>
          </a:p>
          <a:p>
            <a:pPr marL="127000" indent="0" algn="ctr">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
        <p:nvSpPr>
          <p:cNvPr id="7" name="Text Placeholder 4"/>
          <p:cNvSpPr>
            <a:spLocks noGrp="1"/>
          </p:cNvSpPr>
          <p:nvPr>
            <p:ph type="body" idx="2"/>
          </p:nvPr>
        </p:nvSpPr>
        <p:spPr>
          <a:xfrm>
            <a:off x="2669180" y="301926"/>
            <a:ext cx="6161954" cy="4480746"/>
          </a:xfrm>
        </p:spPr>
        <p:txBody>
          <a:bodyPr/>
          <a:lstStyle/>
          <a:p>
            <a:pPr marL="158750" indent="0">
              <a:buNone/>
            </a:pPr>
            <a:r>
              <a:rPr lang="en-US" b="1" dirty="0"/>
              <a:t>Basic Useful GIT commands:</a:t>
            </a:r>
          </a:p>
          <a:p>
            <a:r>
              <a:rPr lang="en-US" dirty="0"/>
              <a:t>git version </a:t>
            </a:r>
            <a:r>
              <a:rPr lang="en-US" dirty="0">
                <a:sym typeface="Wingdings" pitchFamily="2" charset="2"/>
              </a:rPr>
              <a:t> shows the git version installed on local machine</a:t>
            </a:r>
            <a:endParaRPr lang="en-US" dirty="0"/>
          </a:p>
          <a:p>
            <a:r>
              <a:rPr lang="en-US" dirty="0"/>
              <a:t>git clone </a:t>
            </a:r>
            <a:r>
              <a:rPr lang="en-US" dirty="0">
                <a:sym typeface="Wingdings" pitchFamily="2" charset="2"/>
              </a:rPr>
              <a:t> </a:t>
            </a:r>
            <a:r>
              <a:rPr lang="en-US" dirty="0"/>
              <a:t>copies a repository into a newly created directory</a:t>
            </a:r>
          </a:p>
          <a:p>
            <a:r>
              <a:rPr lang="en-US" dirty="0"/>
              <a:t>git status  </a:t>
            </a:r>
            <a:r>
              <a:rPr lang="en-US" dirty="0">
                <a:sym typeface="Wingdings" pitchFamily="2" charset="2"/>
              </a:rPr>
              <a:t> status of git repository</a:t>
            </a:r>
            <a:r>
              <a:rPr lang="en-US" dirty="0"/>
              <a:t> </a:t>
            </a:r>
          </a:p>
          <a:p>
            <a:r>
              <a:rPr lang="en-US" dirty="0"/>
              <a:t>git add </a:t>
            </a:r>
            <a:r>
              <a:rPr lang="en-US" dirty="0" err="1"/>
              <a:t>sample.txt</a:t>
            </a:r>
            <a:r>
              <a:rPr lang="en-US" dirty="0"/>
              <a:t> </a:t>
            </a:r>
            <a:r>
              <a:rPr lang="en-US" dirty="0">
                <a:sym typeface="Wingdings" pitchFamily="2" charset="2"/>
              </a:rPr>
              <a:t> adding new file to git for tracking</a:t>
            </a:r>
          </a:p>
          <a:p>
            <a:pPr lvl="1"/>
            <a:r>
              <a:rPr lang="en-US" dirty="0">
                <a:sym typeface="Wingdings" pitchFamily="2" charset="2"/>
              </a:rPr>
              <a:t>git add .  adding all new file to git repo</a:t>
            </a:r>
            <a:endParaRPr lang="en-US" dirty="0"/>
          </a:p>
          <a:p>
            <a:r>
              <a:rPr lang="en-US" dirty="0"/>
              <a:t>git commit -m "Adding start text file" </a:t>
            </a:r>
            <a:r>
              <a:rPr lang="en-US" dirty="0">
                <a:sym typeface="Wingdings" pitchFamily="2" charset="2"/>
              </a:rPr>
              <a:t> </a:t>
            </a:r>
            <a:r>
              <a:rPr lang="en-US" dirty="0" err="1">
                <a:sym typeface="Wingdings" pitchFamily="2" charset="2"/>
              </a:rPr>
              <a:t>commiting</a:t>
            </a:r>
            <a:r>
              <a:rPr lang="en-US" dirty="0">
                <a:sym typeface="Wingdings" pitchFamily="2" charset="2"/>
              </a:rPr>
              <a:t> all files to repo</a:t>
            </a:r>
          </a:p>
          <a:p>
            <a:r>
              <a:rPr lang="en-US" dirty="0"/>
              <a:t>git remote add origin &lt;clone repo&gt; </a:t>
            </a:r>
            <a:r>
              <a:rPr lang="en-US" dirty="0">
                <a:sym typeface="Wingdings" pitchFamily="2" charset="2"/>
              </a:rPr>
              <a:t> adding repo that we are pushing to</a:t>
            </a:r>
            <a:endParaRPr lang="en-US" dirty="0"/>
          </a:p>
          <a:p>
            <a:pPr lvl="1"/>
            <a:r>
              <a:rPr lang="en-US" dirty="0"/>
              <a:t>git remote -v </a:t>
            </a:r>
            <a:r>
              <a:rPr lang="en-US" dirty="0">
                <a:sym typeface="Wingdings" pitchFamily="2" charset="2"/>
              </a:rPr>
              <a:t> list repo that is being used by the project</a:t>
            </a:r>
          </a:p>
          <a:p>
            <a:pPr lvl="1"/>
            <a:r>
              <a:rPr lang="en-US" dirty="0">
                <a:sym typeface="Wingdings" pitchFamily="2" charset="2"/>
              </a:rPr>
              <a:t>git remote </a:t>
            </a:r>
            <a:r>
              <a:rPr lang="en-US" dirty="0" err="1">
                <a:sym typeface="Wingdings" pitchFamily="2" charset="2"/>
              </a:rPr>
              <a:t>rm</a:t>
            </a:r>
            <a:r>
              <a:rPr lang="en-US" dirty="0">
                <a:sym typeface="Wingdings" pitchFamily="2" charset="2"/>
              </a:rPr>
              <a:t> &lt;destination&gt;  remove remote from from project</a:t>
            </a:r>
            <a:endParaRPr lang="en-US" dirty="0"/>
          </a:p>
          <a:p>
            <a:r>
              <a:rPr lang="en-US" dirty="0"/>
              <a:t>git push origin master  </a:t>
            </a:r>
            <a:r>
              <a:rPr lang="en-US" dirty="0">
                <a:sym typeface="Wingdings" pitchFamily="2" charset="2"/>
              </a:rPr>
              <a:t> pushing the changes to master repo</a:t>
            </a:r>
          </a:p>
          <a:p>
            <a:r>
              <a:rPr lang="en-US" dirty="0">
                <a:sym typeface="Wingdings" pitchFamily="2" charset="2"/>
              </a:rPr>
              <a:t>git pull origin master  Updates local repo with changes from remote repo</a:t>
            </a:r>
          </a:p>
          <a:p>
            <a:r>
              <a:rPr lang="en-US" dirty="0">
                <a:sym typeface="Wingdings" pitchFamily="2" charset="2"/>
              </a:rPr>
              <a:t>git ls-files  get list of tracked files</a:t>
            </a:r>
            <a:endParaRPr lang="en-US" dirty="0"/>
          </a:p>
          <a:p>
            <a:r>
              <a:rPr lang="en-US" dirty="0"/>
              <a:t>git reset HEAD </a:t>
            </a:r>
            <a:r>
              <a:rPr lang="en-US" dirty="0" err="1"/>
              <a:t>filename.txt</a:t>
            </a:r>
            <a:r>
              <a:rPr lang="en-US" dirty="0"/>
              <a:t>  </a:t>
            </a:r>
            <a:r>
              <a:rPr lang="en-US" dirty="0">
                <a:sym typeface="Wingdings" pitchFamily="2" charset="2"/>
              </a:rPr>
              <a:t> Backout changes that are </a:t>
            </a:r>
            <a:r>
              <a:rPr lang="en-US" dirty="0" err="1">
                <a:sym typeface="Wingdings" pitchFamily="2" charset="2"/>
              </a:rPr>
              <a:t>commited</a:t>
            </a:r>
            <a:endParaRPr lang="en-US" dirty="0">
              <a:sym typeface="Wingdings" pitchFamily="2" charset="2"/>
            </a:endParaRPr>
          </a:p>
          <a:p>
            <a:pPr lvl="1"/>
            <a:r>
              <a:rPr lang="en-US" dirty="0">
                <a:sym typeface="Wingdings" pitchFamily="2" charset="2"/>
              </a:rPr>
              <a:t>git checkout -- </a:t>
            </a:r>
            <a:r>
              <a:rPr lang="en-US" dirty="0" err="1">
                <a:sym typeface="Wingdings" pitchFamily="2" charset="2"/>
              </a:rPr>
              <a:t>filename.txt</a:t>
            </a:r>
            <a:r>
              <a:rPr lang="en-US" dirty="0">
                <a:sym typeface="Wingdings" pitchFamily="2" charset="2"/>
              </a:rPr>
              <a:t>  discard the changes that are not </a:t>
            </a:r>
            <a:r>
              <a:rPr lang="en-US" dirty="0" err="1">
                <a:sym typeface="Wingdings" pitchFamily="2" charset="2"/>
              </a:rPr>
              <a:t>commited</a:t>
            </a:r>
            <a:r>
              <a:rPr lang="en-US" dirty="0">
                <a:sym typeface="Wingdings" pitchFamily="2" charset="2"/>
              </a:rPr>
              <a:t> yet</a:t>
            </a:r>
            <a:endParaRPr lang="en-US" dirty="0"/>
          </a:p>
          <a:p>
            <a:r>
              <a:rPr lang="en-US" dirty="0"/>
              <a:t>git mv </a:t>
            </a:r>
            <a:r>
              <a:rPr lang="en-US" dirty="0" err="1"/>
              <a:t>filename.txt</a:t>
            </a:r>
            <a:r>
              <a:rPr lang="en-US" dirty="0"/>
              <a:t> </a:t>
            </a:r>
            <a:r>
              <a:rPr lang="en-US" dirty="0" err="1"/>
              <a:t>newfilename.txt</a:t>
            </a:r>
            <a:r>
              <a:rPr lang="en-US" dirty="0"/>
              <a:t>  </a:t>
            </a:r>
            <a:r>
              <a:rPr lang="en-US" dirty="0">
                <a:sym typeface="Wingdings" pitchFamily="2" charset="2"/>
              </a:rPr>
              <a:t> rename filename in git</a:t>
            </a:r>
          </a:p>
          <a:p>
            <a:r>
              <a:rPr lang="en-US" dirty="0"/>
              <a:t>git </a:t>
            </a:r>
            <a:r>
              <a:rPr lang="en-US" dirty="0" err="1"/>
              <a:t>rm</a:t>
            </a:r>
            <a:r>
              <a:rPr lang="en-US" dirty="0"/>
              <a:t> </a:t>
            </a:r>
            <a:r>
              <a:rPr lang="en-US" dirty="0" err="1"/>
              <a:t>filename.txt</a:t>
            </a:r>
            <a:r>
              <a:rPr lang="en-US" dirty="0"/>
              <a:t> </a:t>
            </a:r>
            <a:r>
              <a:rPr lang="en-US" dirty="0">
                <a:sym typeface="Wingdings" pitchFamily="2" charset="2"/>
              </a:rPr>
              <a:t> Deleting a file in git </a:t>
            </a:r>
          </a:p>
          <a:p>
            <a:pPr lvl="1"/>
            <a:r>
              <a:rPr lang="en-US" dirty="0" err="1">
                <a:sym typeface="Wingdings" pitchFamily="2" charset="2"/>
              </a:rPr>
              <a:t>rm</a:t>
            </a:r>
            <a:r>
              <a:rPr lang="en-US" dirty="0">
                <a:sym typeface="Wingdings" pitchFamily="2" charset="2"/>
              </a:rPr>
              <a:t> </a:t>
            </a:r>
            <a:r>
              <a:rPr lang="en-US" dirty="0" err="1">
                <a:sym typeface="Wingdings" pitchFamily="2" charset="2"/>
              </a:rPr>
              <a:t>filename.txt</a:t>
            </a:r>
            <a:r>
              <a:rPr lang="en-US" dirty="0">
                <a:sym typeface="Wingdings" pitchFamily="2" charset="2"/>
              </a:rPr>
              <a:t>  deleting a file on your system</a:t>
            </a:r>
          </a:p>
          <a:p>
            <a:pPr lvl="1"/>
            <a:r>
              <a:rPr lang="en-US" dirty="0" err="1">
                <a:sym typeface="Wingdings" pitchFamily="2" charset="2"/>
              </a:rPr>
              <a:t>rm</a:t>
            </a:r>
            <a:r>
              <a:rPr lang="en-US" dirty="0">
                <a:sym typeface="Wingdings" pitchFamily="2" charset="2"/>
              </a:rPr>
              <a:t> -</a:t>
            </a:r>
            <a:r>
              <a:rPr lang="en-US" dirty="0" err="1">
                <a:sym typeface="Wingdings" pitchFamily="2" charset="2"/>
              </a:rPr>
              <a:t>rf</a:t>
            </a:r>
            <a:r>
              <a:rPr lang="en-US" dirty="0">
                <a:sym typeface="Wingdings" pitchFamily="2" charset="2"/>
              </a:rPr>
              <a:t> </a:t>
            </a:r>
            <a:r>
              <a:rPr lang="en-US" dirty="0" err="1">
                <a:sym typeface="Wingdings" pitchFamily="2" charset="2"/>
              </a:rPr>
              <a:t>filename.txt</a:t>
            </a:r>
            <a:r>
              <a:rPr lang="en-US" dirty="0">
                <a:sym typeface="Wingdings" pitchFamily="2" charset="2"/>
              </a:rPr>
              <a:t>  deleting file on filesystem</a:t>
            </a:r>
          </a:p>
          <a:p>
            <a:pPr lvl="1"/>
            <a:endParaRPr lang="en-US" dirty="0">
              <a:sym typeface="Wingdings" pitchFamily="2" charset="2"/>
            </a:endParaRPr>
          </a:p>
        </p:txBody>
      </p:sp>
    </p:spTree>
    <p:extLst>
      <p:ext uri="{BB962C8B-B14F-4D97-AF65-F5344CB8AC3E}">
        <p14:creationId xmlns:p14="http://schemas.microsoft.com/office/powerpoint/2010/main" val="12393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GIT and GIT commands</a:t>
            </a:r>
          </a:p>
        </p:txBody>
      </p:sp>
      <p:sp>
        <p:nvSpPr>
          <p:cNvPr id="3" name="Text Placeholder 2"/>
          <p:cNvSpPr>
            <a:spLocks noGrp="1"/>
          </p:cNvSpPr>
          <p:nvPr>
            <p:ph type="body" idx="1"/>
          </p:nvPr>
        </p:nvSpPr>
        <p:spPr>
          <a:xfrm>
            <a:off x="2957580" y="198015"/>
            <a:ext cx="5596200" cy="464690"/>
          </a:xfrm>
        </p:spPr>
        <p:txBody>
          <a:bodyPr/>
          <a:lstStyle/>
          <a:p>
            <a:pPr marL="127000" indent="0" algn="ctr">
              <a:buNone/>
            </a:pPr>
            <a:r>
              <a:rPr lang="en-CA" dirty="0"/>
              <a:t>More GIT  Commands</a:t>
            </a:r>
          </a:p>
          <a:p>
            <a:pPr marL="127000" indent="0" algn="ctr">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sp>
        <p:nvSpPr>
          <p:cNvPr id="7" name="Text Placeholder 4"/>
          <p:cNvSpPr>
            <a:spLocks noGrp="1"/>
          </p:cNvSpPr>
          <p:nvPr>
            <p:ph type="body" idx="2"/>
          </p:nvPr>
        </p:nvSpPr>
        <p:spPr>
          <a:xfrm>
            <a:off x="2943530" y="662705"/>
            <a:ext cx="6161954" cy="4113450"/>
          </a:xfrm>
        </p:spPr>
        <p:txBody>
          <a:bodyPr/>
          <a:lstStyle/>
          <a:p>
            <a:pPr marL="158750" indent="0">
              <a:buNone/>
            </a:pPr>
            <a:r>
              <a:rPr lang="en-US" b="1" dirty="0"/>
              <a:t>Basic Useful GIT commands:</a:t>
            </a:r>
          </a:p>
          <a:p>
            <a:r>
              <a:rPr lang="en-US" dirty="0">
                <a:sym typeface="Wingdings" pitchFamily="2" charset="2"/>
              </a:rPr>
              <a:t>git help log  manual for git commands</a:t>
            </a:r>
          </a:p>
          <a:p>
            <a:pPr lvl="1"/>
            <a:r>
              <a:rPr lang="en-US" dirty="0">
                <a:sym typeface="Wingdings" pitchFamily="2" charset="2"/>
              </a:rPr>
              <a:t>git log  provides history of git commits by the user</a:t>
            </a:r>
          </a:p>
          <a:p>
            <a:pPr lvl="1"/>
            <a:r>
              <a:rPr lang="en-US" dirty="0">
                <a:sym typeface="Wingdings" pitchFamily="2" charset="2"/>
              </a:rPr>
              <a:t>git log --since=“5 days ago”  data based log details</a:t>
            </a:r>
          </a:p>
          <a:p>
            <a:pPr lvl="1"/>
            <a:r>
              <a:rPr lang="en-US" dirty="0">
                <a:sym typeface="Wingdings" pitchFamily="2" charset="2"/>
              </a:rPr>
              <a:t>git log ab892j3..9aue934  range based log details</a:t>
            </a:r>
          </a:p>
          <a:p>
            <a:pPr lvl="1"/>
            <a:r>
              <a:rPr lang="en-US" dirty="0">
                <a:sym typeface="Wingdings" pitchFamily="2" charset="2"/>
              </a:rPr>
              <a:t>git log – </a:t>
            </a:r>
            <a:r>
              <a:rPr lang="en-US" dirty="0" err="1">
                <a:sym typeface="Wingdings" pitchFamily="2" charset="2"/>
              </a:rPr>
              <a:t>filename.txt</a:t>
            </a:r>
            <a:r>
              <a:rPr lang="en-US" dirty="0">
                <a:sym typeface="Wingdings" pitchFamily="2" charset="2"/>
              </a:rPr>
              <a:t>  provides file based log history</a:t>
            </a:r>
          </a:p>
          <a:p>
            <a:pPr lvl="1"/>
            <a:endParaRPr lang="en-US" dirty="0">
              <a:sym typeface="Wingdings" pitchFamily="2" charset="2"/>
            </a:endParaRPr>
          </a:p>
        </p:txBody>
      </p:sp>
    </p:spTree>
    <p:extLst>
      <p:ext uri="{BB962C8B-B14F-4D97-AF65-F5344CB8AC3E}">
        <p14:creationId xmlns:p14="http://schemas.microsoft.com/office/powerpoint/2010/main" val="130126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42E2-A391-BF40-BD54-546AAD9E4664}"/>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31760C6F-10B2-904A-BF04-2D668097F075}"/>
              </a:ext>
            </a:extLst>
          </p:cNvPr>
          <p:cNvSpPr>
            <a:spLocks noGrp="1"/>
          </p:cNvSpPr>
          <p:nvPr>
            <p:ph type="body" idx="1"/>
          </p:nvPr>
        </p:nvSpPr>
        <p:spPr>
          <a:xfrm>
            <a:off x="3090625" y="207638"/>
            <a:ext cx="5596200" cy="580638"/>
          </a:xfrm>
        </p:spPr>
        <p:txBody>
          <a:bodyPr/>
          <a:lstStyle/>
          <a:p>
            <a:pPr marL="127000" indent="0">
              <a:buNone/>
            </a:pPr>
            <a:r>
              <a:rPr lang="en-US" dirty="0"/>
              <a:t>Exercise</a:t>
            </a:r>
          </a:p>
        </p:txBody>
      </p:sp>
      <p:sp>
        <p:nvSpPr>
          <p:cNvPr id="4" name="Slide Number Placeholder 3">
            <a:extLst>
              <a:ext uri="{FF2B5EF4-FFF2-40B4-BE49-F238E27FC236}">
                <a16:creationId xmlns:a16="http://schemas.microsoft.com/office/drawing/2014/main" id="{8A904F7A-1F29-8748-AFCC-B1CD70103A1C}"/>
              </a:ext>
            </a:extLst>
          </p:cNvPr>
          <p:cNvSpPr>
            <a:spLocks noGrp="1"/>
          </p:cNvSpPr>
          <p:nvPr>
            <p:ph type="sldNum" idx="12"/>
          </p:nvPr>
        </p:nvSpPr>
        <p:spPr>
          <a:xfrm>
            <a:off x="8556784" y="4739343"/>
            <a:ext cx="548700" cy="393600"/>
          </a:xfrm>
        </p:spPr>
        <p:txBody>
          <a:bodyPr/>
          <a:lstStyle/>
          <a:p>
            <a:pPr marL="0" lvl="0" indent="0">
              <a:spcBef>
                <a:spcPts val="0"/>
              </a:spcBef>
              <a:spcAft>
                <a:spcPts val="0"/>
              </a:spcAft>
              <a:buNone/>
            </a:pPr>
            <a:fld id="{00000000-1234-1234-1234-123412341234}" type="slidenum">
              <a:rPr lang="en" smtClean="0"/>
              <a:t>12</a:t>
            </a:fld>
            <a:endParaRPr lang="en" dirty="0"/>
          </a:p>
        </p:txBody>
      </p:sp>
      <p:sp>
        <p:nvSpPr>
          <p:cNvPr id="9" name="Text Placeholder 2">
            <a:extLst>
              <a:ext uri="{FF2B5EF4-FFF2-40B4-BE49-F238E27FC236}">
                <a16:creationId xmlns:a16="http://schemas.microsoft.com/office/drawing/2014/main" id="{B576BC78-BEB1-F04E-AED7-71A728E63CC5}"/>
              </a:ext>
            </a:extLst>
          </p:cNvPr>
          <p:cNvSpPr txBox="1">
            <a:spLocks/>
          </p:cNvSpPr>
          <p:nvPr/>
        </p:nvSpPr>
        <p:spPr>
          <a:xfrm>
            <a:off x="3090544" y="2677569"/>
            <a:ext cx="5596200" cy="50706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US" dirty="0"/>
              <a:t>Create New Project in GIT</a:t>
            </a:r>
          </a:p>
        </p:txBody>
      </p:sp>
      <p:sp>
        <p:nvSpPr>
          <p:cNvPr id="10" name="Text Placeholder 4">
            <a:extLst>
              <a:ext uri="{FF2B5EF4-FFF2-40B4-BE49-F238E27FC236}">
                <a16:creationId xmlns:a16="http://schemas.microsoft.com/office/drawing/2014/main" id="{D2E3B08B-21E7-B149-AEA0-8AA7E4C75972}"/>
              </a:ext>
            </a:extLst>
          </p:cNvPr>
          <p:cNvSpPr txBox="1">
            <a:spLocks/>
          </p:cNvSpPr>
          <p:nvPr/>
        </p:nvSpPr>
        <p:spPr>
          <a:xfrm>
            <a:off x="3090544" y="493991"/>
            <a:ext cx="5596200" cy="301564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Command(s):</a:t>
            </a:r>
          </a:p>
          <a:p>
            <a:pPr lvl="1"/>
            <a:r>
              <a:rPr lang="en-US" dirty="0"/>
              <a:t>clone repo from </a:t>
            </a:r>
            <a:r>
              <a:rPr lang="en-US" dirty="0" err="1"/>
              <a:t>github</a:t>
            </a:r>
            <a:r>
              <a:rPr lang="en-US" dirty="0"/>
              <a:t> : </a:t>
            </a:r>
            <a:r>
              <a:rPr lang="en-US" dirty="0">
                <a:hlinkClick r:id="rId2"/>
              </a:rPr>
              <a:t>https://github.com/dsagoo21/januaryRepo.git</a:t>
            </a:r>
            <a:r>
              <a:rPr lang="en-US" dirty="0"/>
              <a:t> </a:t>
            </a:r>
          </a:p>
          <a:p>
            <a:pPr lvl="1"/>
            <a:r>
              <a:rPr lang="en-US" dirty="0"/>
              <a:t>create new file in the folder</a:t>
            </a:r>
          </a:p>
          <a:p>
            <a:pPr lvl="1"/>
            <a:r>
              <a:rPr lang="en-US" dirty="0"/>
              <a:t>add file into git repo</a:t>
            </a:r>
          </a:p>
          <a:p>
            <a:pPr lvl="1"/>
            <a:r>
              <a:rPr lang="en-US" dirty="0"/>
              <a:t>commit file into the repo</a:t>
            </a:r>
          </a:p>
          <a:p>
            <a:pPr lvl="1"/>
            <a:r>
              <a:rPr lang="en-US" dirty="0"/>
              <a:t>pull all changes from the repo once everyone pushed the changes</a:t>
            </a:r>
          </a:p>
          <a:p>
            <a:pPr lvl="1"/>
            <a:r>
              <a:rPr lang="en-US" dirty="0"/>
              <a:t>remove file from local repo</a:t>
            </a:r>
          </a:p>
          <a:p>
            <a:pPr lvl="1"/>
            <a:r>
              <a:rPr lang="en-US" dirty="0"/>
              <a:t>Remove file from remote repo (</a:t>
            </a:r>
            <a:r>
              <a:rPr lang="en-US" dirty="0" err="1"/>
              <a:t>github</a:t>
            </a:r>
            <a:r>
              <a:rPr lang="en-US" dirty="0"/>
              <a:t>)</a:t>
            </a:r>
          </a:p>
          <a:p>
            <a:pPr lvl="1"/>
            <a:endParaRPr lang="en-US" dirty="0"/>
          </a:p>
        </p:txBody>
      </p:sp>
      <p:sp>
        <p:nvSpPr>
          <p:cNvPr id="11" name="Text Placeholder 4">
            <a:extLst>
              <a:ext uri="{FF2B5EF4-FFF2-40B4-BE49-F238E27FC236}">
                <a16:creationId xmlns:a16="http://schemas.microsoft.com/office/drawing/2014/main" id="{0CABB471-63ED-3C4E-998E-D276DD0CB2E7}"/>
              </a:ext>
            </a:extLst>
          </p:cNvPr>
          <p:cNvSpPr txBox="1">
            <a:spLocks/>
          </p:cNvSpPr>
          <p:nvPr/>
        </p:nvSpPr>
        <p:spPr>
          <a:xfrm>
            <a:off x="3090544" y="3162261"/>
            <a:ext cx="5596200" cy="130853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pPr lvl="1"/>
            <a:r>
              <a:rPr lang="en-US" dirty="0"/>
              <a:t>git </a:t>
            </a:r>
            <a:r>
              <a:rPr lang="en-US" dirty="0" err="1"/>
              <a:t>init</a:t>
            </a:r>
            <a:r>
              <a:rPr lang="en-US" dirty="0"/>
              <a:t> new-project #replace with name of your project</a:t>
            </a:r>
          </a:p>
          <a:p>
            <a:pPr lvl="1"/>
            <a:endParaRPr lang="en-US" dirty="0"/>
          </a:p>
        </p:txBody>
      </p:sp>
    </p:spTree>
    <p:extLst>
      <p:ext uri="{BB962C8B-B14F-4D97-AF65-F5344CB8AC3E}">
        <p14:creationId xmlns:p14="http://schemas.microsoft.com/office/powerpoint/2010/main" val="3032931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2F1C-F338-1C41-9BC1-F0B22683C3B3}"/>
              </a:ext>
            </a:extLst>
          </p:cNvPr>
          <p:cNvSpPr>
            <a:spLocks noGrp="1"/>
          </p:cNvSpPr>
          <p:nvPr>
            <p:ph type="title"/>
          </p:nvPr>
        </p:nvSpPr>
        <p:spPr/>
        <p:txBody>
          <a:bodyPr/>
          <a:lstStyle/>
          <a:p>
            <a:r>
              <a:rPr lang="en-US" dirty="0"/>
              <a:t>Aliases and Ignoring unwanted files</a:t>
            </a:r>
          </a:p>
        </p:txBody>
      </p:sp>
      <p:sp>
        <p:nvSpPr>
          <p:cNvPr id="4" name="Slide Number Placeholder 3">
            <a:extLst>
              <a:ext uri="{FF2B5EF4-FFF2-40B4-BE49-F238E27FC236}">
                <a16:creationId xmlns:a16="http://schemas.microsoft.com/office/drawing/2014/main" id="{43B9329C-B409-4443-A68D-B36D9D3BB3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sp>
        <p:nvSpPr>
          <p:cNvPr id="6" name="Text Placeholder 5">
            <a:extLst>
              <a:ext uri="{FF2B5EF4-FFF2-40B4-BE49-F238E27FC236}">
                <a16:creationId xmlns:a16="http://schemas.microsoft.com/office/drawing/2014/main" id="{FEF5CB34-CA96-134D-8CCB-22743272B8D2}"/>
              </a:ext>
            </a:extLst>
          </p:cNvPr>
          <p:cNvSpPr>
            <a:spLocks noGrp="1"/>
          </p:cNvSpPr>
          <p:nvPr>
            <p:ph type="body" idx="1"/>
          </p:nvPr>
        </p:nvSpPr>
        <p:spPr>
          <a:xfrm>
            <a:off x="2658544" y="270397"/>
            <a:ext cx="5596200" cy="610205"/>
          </a:xfrm>
        </p:spPr>
        <p:txBody>
          <a:bodyPr/>
          <a:lstStyle/>
          <a:p>
            <a:pPr marL="127000" indent="0">
              <a:buNone/>
            </a:pPr>
            <a:r>
              <a:rPr lang="en-US" dirty="0"/>
              <a:t>Alias in GIT</a:t>
            </a:r>
          </a:p>
        </p:txBody>
      </p:sp>
      <p:sp>
        <p:nvSpPr>
          <p:cNvPr id="9" name="Text Placeholder 8">
            <a:extLst>
              <a:ext uri="{FF2B5EF4-FFF2-40B4-BE49-F238E27FC236}">
                <a16:creationId xmlns:a16="http://schemas.microsoft.com/office/drawing/2014/main" id="{C3A90493-1E3D-9741-9E09-4AF1316D38A5}"/>
              </a:ext>
            </a:extLst>
          </p:cNvPr>
          <p:cNvSpPr>
            <a:spLocks noGrp="1"/>
          </p:cNvSpPr>
          <p:nvPr>
            <p:ph type="body" idx="2"/>
          </p:nvPr>
        </p:nvSpPr>
        <p:spPr>
          <a:xfrm>
            <a:off x="2608303" y="709779"/>
            <a:ext cx="5818925" cy="1963083"/>
          </a:xfrm>
        </p:spPr>
        <p:txBody>
          <a:bodyPr/>
          <a:lstStyle/>
          <a:p>
            <a:r>
              <a:rPr lang="en-US" dirty="0"/>
              <a:t>An </a:t>
            </a:r>
            <a:r>
              <a:rPr lang="en-US" b="1" dirty="0"/>
              <a:t>alias</a:t>
            </a:r>
            <a:r>
              <a:rPr lang="en-US" dirty="0"/>
              <a:t>, otherwise known as a shortcut, allows to place a simple command in front of a longer or less memorable command.</a:t>
            </a:r>
          </a:p>
          <a:p>
            <a:r>
              <a:rPr lang="en-US" dirty="0"/>
              <a:t>git config --global </a:t>
            </a:r>
            <a:r>
              <a:rPr lang="en-US" dirty="0" err="1"/>
              <a:t>alias.nameofcommand</a:t>
            </a:r>
            <a:r>
              <a:rPr lang="en-US" dirty="0"/>
              <a:t> “command”</a:t>
            </a:r>
          </a:p>
          <a:p>
            <a:r>
              <a:rPr lang="en-US" dirty="0"/>
              <a:t>Example: git log --all --graph --decorate –</a:t>
            </a:r>
            <a:r>
              <a:rPr lang="en-US" dirty="0" err="1"/>
              <a:t>oneline</a:t>
            </a:r>
            <a:r>
              <a:rPr lang="en-US" dirty="0"/>
              <a:t> </a:t>
            </a:r>
            <a:r>
              <a:rPr lang="en-US" dirty="0">
                <a:sym typeface="Wingdings" pitchFamily="2" charset="2"/>
              </a:rPr>
              <a:t> command that we want to create alias</a:t>
            </a:r>
          </a:p>
          <a:p>
            <a:pPr lvl="1"/>
            <a:r>
              <a:rPr lang="en-US" dirty="0"/>
              <a:t>git config --global </a:t>
            </a:r>
            <a:r>
              <a:rPr lang="en-US" b="1" dirty="0" err="1"/>
              <a:t>alias.hist</a:t>
            </a:r>
            <a:r>
              <a:rPr lang="en-US" b="1" dirty="0"/>
              <a:t> </a:t>
            </a:r>
            <a:r>
              <a:rPr lang="en-US" dirty="0"/>
              <a:t>"log --all --graph --decorate --</a:t>
            </a:r>
            <a:r>
              <a:rPr lang="en-US" dirty="0" err="1"/>
              <a:t>oneline</a:t>
            </a:r>
            <a:r>
              <a:rPr lang="en-US" dirty="0"/>
              <a:t>"</a:t>
            </a:r>
          </a:p>
          <a:p>
            <a:r>
              <a:rPr lang="en-US" dirty="0"/>
              <a:t>Git Aliases are stored in ~/.</a:t>
            </a:r>
            <a:r>
              <a:rPr lang="en-US" dirty="0" err="1"/>
              <a:t>gitconfig</a:t>
            </a:r>
            <a:r>
              <a:rPr lang="en-US" dirty="0"/>
              <a:t> file</a:t>
            </a:r>
          </a:p>
          <a:p>
            <a:pPr lvl="1"/>
            <a:r>
              <a:rPr lang="en-US" dirty="0"/>
              <a:t>[alias] </a:t>
            </a:r>
            <a:r>
              <a:rPr lang="en-US" dirty="0" err="1"/>
              <a:t>hist</a:t>
            </a:r>
            <a:r>
              <a:rPr lang="en-US" dirty="0"/>
              <a:t> = log --all --graph --decorate --</a:t>
            </a:r>
            <a:r>
              <a:rPr lang="en-US" dirty="0" err="1"/>
              <a:t>oneline</a:t>
            </a:r>
            <a:endParaRPr lang="en-US" dirty="0"/>
          </a:p>
        </p:txBody>
      </p:sp>
      <p:sp>
        <p:nvSpPr>
          <p:cNvPr id="10" name="Text Placeholder 5">
            <a:extLst>
              <a:ext uri="{FF2B5EF4-FFF2-40B4-BE49-F238E27FC236}">
                <a16:creationId xmlns:a16="http://schemas.microsoft.com/office/drawing/2014/main" id="{26044DCE-AF32-764F-86F4-F8BC773B62AD}"/>
              </a:ext>
            </a:extLst>
          </p:cNvPr>
          <p:cNvSpPr txBox="1">
            <a:spLocks/>
          </p:cNvSpPr>
          <p:nvPr/>
        </p:nvSpPr>
        <p:spPr>
          <a:xfrm>
            <a:off x="2660220" y="2442517"/>
            <a:ext cx="5596200" cy="61020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US" dirty="0"/>
              <a:t>Ignore unwanted files</a:t>
            </a:r>
          </a:p>
        </p:txBody>
      </p:sp>
      <p:sp>
        <p:nvSpPr>
          <p:cNvPr id="11" name="Text Placeholder 8">
            <a:extLst>
              <a:ext uri="{FF2B5EF4-FFF2-40B4-BE49-F238E27FC236}">
                <a16:creationId xmlns:a16="http://schemas.microsoft.com/office/drawing/2014/main" id="{D6F041CF-F918-F447-82BB-2227FB99B1B0}"/>
              </a:ext>
            </a:extLst>
          </p:cNvPr>
          <p:cNvSpPr txBox="1">
            <a:spLocks/>
          </p:cNvSpPr>
          <p:nvPr/>
        </p:nvSpPr>
        <p:spPr>
          <a:xfrm>
            <a:off x="2650175" y="2741220"/>
            <a:ext cx="5818925" cy="1963083"/>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Create .</a:t>
            </a:r>
            <a:r>
              <a:rPr lang="en-US" dirty="0" err="1"/>
              <a:t>gitignore</a:t>
            </a:r>
            <a:r>
              <a:rPr lang="en-US" dirty="0"/>
              <a:t> file on root folder where .git folder is located</a:t>
            </a:r>
          </a:p>
          <a:p>
            <a:pPr lvl="1"/>
            <a:r>
              <a:rPr lang="en-US" dirty="0"/>
              <a:t>*.log  </a:t>
            </a:r>
            <a:r>
              <a:rPr lang="en-US" dirty="0">
                <a:sym typeface="Wingdings" pitchFamily="2" charset="2"/>
              </a:rPr>
              <a:t> All files with .log extension will be ignored</a:t>
            </a:r>
          </a:p>
          <a:p>
            <a:pPr lvl="1"/>
            <a:r>
              <a:rPr lang="en-US" dirty="0" err="1">
                <a:sym typeface="Wingdings" pitchFamily="2" charset="2"/>
              </a:rPr>
              <a:t>filename.txt</a:t>
            </a:r>
            <a:r>
              <a:rPr lang="en-US" dirty="0">
                <a:sym typeface="Wingdings" pitchFamily="2" charset="2"/>
              </a:rPr>
              <a:t>   ignore specific filename</a:t>
            </a:r>
          </a:p>
          <a:p>
            <a:pPr lvl="1"/>
            <a:r>
              <a:rPr lang="en-US" dirty="0" err="1">
                <a:sym typeface="Wingdings" pitchFamily="2" charset="2"/>
              </a:rPr>
              <a:t>documentsFolder</a:t>
            </a:r>
            <a:r>
              <a:rPr lang="en-US" dirty="0">
                <a:sym typeface="Wingdings" pitchFamily="2" charset="2"/>
              </a:rPr>
              <a:t>/   ignore entire folder and the contents</a:t>
            </a:r>
          </a:p>
          <a:p>
            <a:pPr lvl="1"/>
            <a:endParaRPr lang="en-US" dirty="0"/>
          </a:p>
          <a:p>
            <a:pPr lvl="1"/>
            <a:endParaRPr lang="en-US" dirty="0"/>
          </a:p>
        </p:txBody>
      </p:sp>
    </p:spTree>
    <p:extLst>
      <p:ext uri="{BB962C8B-B14F-4D97-AF65-F5344CB8AC3E}">
        <p14:creationId xmlns:p14="http://schemas.microsoft.com/office/powerpoint/2010/main" val="52861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2F1C-F338-1C41-9BC1-F0B22683C3B3}"/>
              </a:ext>
            </a:extLst>
          </p:cNvPr>
          <p:cNvSpPr>
            <a:spLocks noGrp="1"/>
          </p:cNvSpPr>
          <p:nvPr>
            <p:ph type="title"/>
          </p:nvPr>
        </p:nvSpPr>
        <p:spPr/>
        <p:txBody>
          <a:bodyPr/>
          <a:lstStyle/>
          <a:p>
            <a:r>
              <a:rPr lang="en-US" dirty="0"/>
              <a:t>What is Branch?</a:t>
            </a:r>
          </a:p>
        </p:txBody>
      </p:sp>
      <p:sp>
        <p:nvSpPr>
          <p:cNvPr id="4" name="Slide Number Placeholder 3">
            <a:extLst>
              <a:ext uri="{FF2B5EF4-FFF2-40B4-BE49-F238E27FC236}">
                <a16:creationId xmlns:a16="http://schemas.microsoft.com/office/drawing/2014/main" id="{43B9329C-B409-4443-A68D-B36D9D3BB3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6" name="Text Placeholder 5">
            <a:extLst>
              <a:ext uri="{FF2B5EF4-FFF2-40B4-BE49-F238E27FC236}">
                <a16:creationId xmlns:a16="http://schemas.microsoft.com/office/drawing/2014/main" id="{FEF5CB34-CA96-134D-8CCB-22743272B8D2}"/>
              </a:ext>
            </a:extLst>
          </p:cNvPr>
          <p:cNvSpPr>
            <a:spLocks noGrp="1"/>
          </p:cNvSpPr>
          <p:nvPr>
            <p:ph type="body" idx="1"/>
          </p:nvPr>
        </p:nvSpPr>
        <p:spPr>
          <a:xfrm>
            <a:off x="2658544" y="270397"/>
            <a:ext cx="5596200" cy="610205"/>
          </a:xfrm>
        </p:spPr>
        <p:txBody>
          <a:bodyPr/>
          <a:lstStyle/>
          <a:p>
            <a:pPr marL="127000" indent="0">
              <a:buNone/>
            </a:pPr>
            <a:r>
              <a:rPr lang="en-US" dirty="0"/>
              <a:t>What is branch in GIT?</a:t>
            </a:r>
          </a:p>
        </p:txBody>
      </p:sp>
      <p:sp>
        <p:nvSpPr>
          <p:cNvPr id="9" name="Text Placeholder 8">
            <a:extLst>
              <a:ext uri="{FF2B5EF4-FFF2-40B4-BE49-F238E27FC236}">
                <a16:creationId xmlns:a16="http://schemas.microsoft.com/office/drawing/2014/main" id="{C3A90493-1E3D-9741-9E09-4AF1316D38A5}"/>
              </a:ext>
            </a:extLst>
          </p:cNvPr>
          <p:cNvSpPr>
            <a:spLocks noGrp="1"/>
          </p:cNvSpPr>
          <p:nvPr>
            <p:ph type="body" idx="2"/>
          </p:nvPr>
        </p:nvSpPr>
        <p:spPr>
          <a:xfrm>
            <a:off x="2608303" y="709779"/>
            <a:ext cx="5818925" cy="1655049"/>
          </a:xfrm>
        </p:spPr>
        <p:txBody>
          <a:bodyPr/>
          <a:lstStyle/>
          <a:p>
            <a:r>
              <a:rPr lang="en-US" dirty="0"/>
              <a:t>A branch in Git is simply a lightweight movable pointer to one of these commits. The default branch name in Git is master. As you initially make commits, you're given a master branch that points to the last </a:t>
            </a:r>
            <a:r>
              <a:rPr lang="en-US" b="1" dirty="0"/>
              <a:t>commit</a:t>
            </a:r>
            <a:r>
              <a:rPr lang="en-US" dirty="0"/>
              <a:t> you made. Every time you </a:t>
            </a:r>
            <a:r>
              <a:rPr lang="en-US" b="1" dirty="0"/>
              <a:t>commit</a:t>
            </a:r>
            <a:r>
              <a:rPr lang="en-US" dirty="0"/>
              <a:t>, it moves forward automatically</a:t>
            </a:r>
          </a:p>
        </p:txBody>
      </p:sp>
      <p:pic>
        <p:nvPicPr>
          <p:cNvPr id="3" name="Picture 2">
            <a:extLst>
              <a:ext uri="{FF2B5EF4-FFF2-40B4-BE49-F238E27FC236}">
                <a16:creationId xmlns:a16="http://schemas.microsoft.com/office/drawing/2014/main" id="{F78A6E4F-D628-9143-B6A0-79B153850BF8}"/>
              </a:ext>
            </a:extLst>
          </p:cNvPr>
          <p:cNvPicPr>
            <a:picLocks noChangeAspect="1"/>
          </p:cNvPicPr>
          <p:nvPr/>
        </p:nvPicPr>
        <p:blipFill>
          <a:blip r:embed="rId2"/>
          <a:stretch>
            <a:fillRect/>
          </a:stretch>
        </p:blipFill>
        <p:spPr>
          <a:xfrm>
            <a:off x="3243316" y="2098477"/>
            <a:ext cx="3956269" cy="2272182"/>
          </a:xfrm>
          <a:prstGeom prst="rect">
            <a:avLst/>
          </a:prstGeom>
        </p:spPr>
      </p:pic>
    </p:spTree>
    <p:extLst>
      <p:ext uri="{BB962C8B-B14F-4D97-AF65-F5344CB8AC3E}">
        <p14:creationId xmlns:p14="http://schemas.microsoft.com/office/powerpoint/2010/main" val="175212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2F1C-F338-1C41-9BC1-F0B22683C3B3}"/>
              </a:ext>
            </a:extLst>
          </p:cNvPr>
          <p:cNvSpPr>
            <a:spLocks noGrp="1"/>
          </p:cNvSpPr>
          <p:nvPr>
            <p:ph type="title"/>
          </p:nvPr>
        </p:nvSpPr>
        <p:spPr/>
        <p:txBody>
          <a:bodyPr/>
          <a:lstStyle/>
          <a:p>
            <a:r>
              <a:rPr lang="en-US" dirty="0"/>
              <a:t>Create branch in git</a:t>
            </a:r>
          </a:p>
        </p:txBody>
      </p:sp>
      <p:sp>
        <p:nvSpPr>
          <p:cNvPr id="4" name="Slide Number Placeholder 3">
            <a:extLst>
              <a:ext uri="{FF2B5EF4-FFF2-40B4-BE49-F238E27FC236}">
                <a16:creationId xmlns:a16="http://schemas.microsoft.com/office/drawing/2014/main" id="{43B9329C-B409-4443-A68D-B36D9D3BB3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sp>
        <p:nvSpPr>
          <p:cNvPr id="6" name="Text Placeholder 5">
            <a:extLst>
              <a:ext uri="{FF2B5EF4-FFF2-40B4-BE49-F238E27FC236}">
                <a16:creationId xmlns:a16="http://schemas.microsoft.com/office/drawing/2014/main" id="{FEF5CB34-CA96-134D-8CCB-22743272B8D2}"/>
              </a:ext>
            </a:extLst>
          </p:cNvPr>
          <p:cNvSpPr>
            <a:spLocks noGrp="1"/>
          </p:cNvSpPr>
          <p:nvPr>
            <p:ph type="body" idx="1"/>
          </p:nvPr>
        </p:nvSpPr>
        <p:spPr>
          <a:xfrm>
            <a:off x="2595484" y="-97461"/>
            <a:ext cx="5596200" cy="610205"/>
          </a:xfrm>
        </p:spPr>
        <p:txBody>
          <a:bodyPr/>
          <a:lstStyle/>
          <a:p>
            <a:pPr marL="127000" indent="0">
              <a:buNone/>
            </a:pPr>
            <a:r>
              <a:rPr lang="en-US" dirty="0"/>
              <a:t>Creating a branch in GIT</a:t>
            </a:r>
          </a:p>
        </p:txBody>
      </p:sp>
      <p:sp>
        <p:nvSpPr>
          <p:cNvPr id="9" name="Text Placeholder 8">
            <a:extLst>
              <a:ext uri="{FF2B5EF4-FFF2-40B4-BE49-F238E27FC236}">
                <a16:creationId xmlns:a16="http://schemas.microsoft.com/office/drawing/2014/main" id="{C3A90493-1E3D-9741-9E09-4AF1316D38A5}"/>
              </a:ext>
            </a:extLst>
          </p:cNvPr>
          <p:cNvSpPr>
            <a:spLocks noGrp="1"/>
          </p:cNvSpPr>
          <p:nvPr>
            <p:ph type="body" idx="2"/>
          </p:nvPr>
        </p:nvSpPr>
        <p:spPr>
          <a:xfrm>
            <a:off x="2608303" y="194776"/>
            <a:ext cx="5818925" cy="2903434"/>
          </a:xfrm>
        </p:spPr>
        <p:txBody>
          <a:bodyPr/>
          <a:lstStyle/>
          <a:p>
            <a:r>
              <a:rPr lang="en-US" dirty="0"/>
              <a:t>git branch -a     </a:t>
            </a:r>
            <a:r>
              <a:rPr lang="en-US" dirty="0">
                <a:sym typeface="Wingdings" pitchFamily="2" charset="2"/>
              </a:rPr>
              <a:t> lists out all branches </a:t>
            </a:r>
          </a:p>
          <a:p>
            <a:r>
              <a:rPr lang="en-US" dirty="0">
                <a:sym typeface="Wingdings" pitchFamily="2" charset="2"/>
              </a:rPr>
              <a:t>git branch </a:t>
            </a:r>
            <a:r>
              <a:rPr lang="en-US" dirty="0" err="1">
                <a:sym typeface="Wingdings" pitchFamily="2" charset="2"/>
              </a:rPr>
              <a:t>mybranch</a:t>
            </a:r>
            <a:r>
              <a:rPr lang="en-US" dirty="0">
                <a:sym typeface="Wingdings" pitchFamily="2" charset="2"/>
              </a:rPr>
              <a:t>   creates new branch</a:t>
            </a:r>
          </a:p>
          <a:p>
            <a:r>
              <a:rPr lang="en-US" dirty="0">
                <a:sym typeface="Wingdings" pitchFamily="2" charset="2"/>
              </a:rPr>
              <a:t>git checkout </a:t>
            </a:r>
            <a:r>
              <a:rPr lang="en-US" dirty="0" err="1">
                <a:sym typeface="Wingdings" pitchFamily="2" charset="2"/>
              </a:rPr>
              <a:t>mybranch</a:t>
            </a:r>
            <a:r>
              <a:rPr lang="en-US" dirty="0">
                <a:sym typeface="Wingdings" pitchFamily="2" charset="2"/>
              </a:rPr>
              <a:t>  command to move from one branch to another</a:t>
            </a:r>
          </a:p>
          <a:p>
            <a:r>
              <a:rPr lang="en-US" dirty="0">
                <a:sym typeface="Wingdings" pitchFamily="2" charset="2"/>
              </a:rPr>
              <a:t>git branch -m </a:t>
            </a:r>
            <a:r>
              <a:rPr lang="en-US" dirty="0" err="1">
                <a:sym typeface="Wingdings" pitchFamily="2" charset="2"/>
              </a:rPr>
              <a:t>oldBranchName</a:t>
            </a:r>
            <a:r>
              <a:rPr lang="en-US" dirty="0">
                <a:sym typeface="Wingdings" pitchFamily="2" charset="2"/>
              </a:rPr>
              <a:t> </a:t>
            </a:r>
            <a:r>
              <a:rPr lang="en-US" dirty="0" err="1">
                <a:sym typeface="Wingdings" pitchFamily="2" charset="2"/>
              </a:rPr>
              <a:t>newBranchName</a:t>
            </a:r>
            <a:r>
              <a:rPr lang="en-US" dirty="0">
                <a:sym typeface="Wingdings" pitchFamily="2" charset="2"/>
              </a:rPr>
              <a:t>  renaming branches</a:t>
            </a:r>
          </a:p>
          <a:p>
            <a:r>
              <a:rPr lang="en-US" dirty="0">
                <a:sym typeface="Wingdings" pitchFamily="2" charset="2"/>
              </a:rPr>
              <a:t>git branch -d </a:t>
            </a:r>
            <a:r>
              <a:rPr lang="en-US" dirty="0" err="1">
                <a:sym typeface="Wingdings" pitchFamily="2" charset="2"/>
              </a:rPr>
              <a:t>branchName</a:t>
            </a:r>
            <a:r>
              <a:rPr lang="en-US" dirty="0">
                <a:sym typeface="Wingdings" pitchFamily="2" charset="2"/>
              </a:rPr>
              <a:t>     Deleting a branch </a:t>
            </a:r>
          </a:p>
          <a:p>
            <a:r>
              <a:rPr lang="en-US" dirty="0"/>
              <a:t>git checkout -b </a:t>
            </a:r>
            <a:r>
              <a:rPr lang="en-US" dirty="0" err="1"/>
              <a:t>newBranchName</a:t>
            </a:r>
            <a:r>
              <a:rPr lang="en-US" dirty="0"/>
              <a:t> </a:t>
            </a:r>
            <a:r>
              <a:rPr lang="en-US" dirty="0">
                <a:sym typeface="Wingdings" pitchFamily="2" charset="2"/>
              </a:rPr>
              <a:t> creates a branch and switches to it</a:t>
            </a:r>
          </a:p>
          <a:p>
            <a:pPr lvl="1"/>
            <a:r>
              <a:rPr lang="en-US" b="1" dirty="0"/>
              <a:t>GIT branch merge process</a:t>
            </a:r>
          </a:p>
          <a:p>
            <a:pPr lvl="1"/>
            <a:r>
              <a:rPr lang="en-US" dirty="0"/>
              <a:t>git checkout master </a:t>
            </a:r>
          </a:p>
          <a:p>
            <a:pPr lvl="1"/>
            <a:r>
              <a:rPr lang="en-US" dirty="0"/>
              <a:t>git pull origin master </a:t>
            </a:r>
          </a:p>
          <a:p>
            <a:pPr lvl="1"/>
            <a:r>
              <a:rPr lang="en-US" dirty="0"/>
              <a:t>git merge &lt;branch&gt; </a:t>
            </a:r>
          </a:p>
          <a:p>
            <a:pPr lvl="1"/>
            <a:r>
              <a:rPr lang="en-US" dirty="0"/>
              <a:t>git push origin master</a:t>
            </a:r>
            <a:endParaRPr lang="en-US" dirty="0">
              <a:sym typeface="Wingdings" pitchFamily="2" charset="2"/>
            </a:endParaRPr>
          </a:p>
          <a:p>
            <a:endParaRPr lang="en-US" dirty="0"/>
          </a:p>
        </p:txBody>
      </p:sp>
      <p:sp>
        <p:nvSpPr>
          <p:cNvPr id="7" name="Text Placeholder 5">
            <a:extLst>
              <a:ext uri="{FF2B5EF4-FFF2-40B4-BE49-F238E27FC236}">
                <a16:creationId xmlns:a16="http://schemas.microsoft.com/office/drawing/2014/main" id="{937B9939-B92A-8447-8B7F-CCBB26220380}"/>
              </a:ext>
            </a:extLst>
          </p:cNvPr>
          <p:cNvSpPr txBox="1">
            <a:spLocks/>
          </p:cNvSpPr>
          <p:nvPr/>
        </p:nvSpPr>
        <p:spPr>
          <a:xfrm>
            <a:off x="2658544" y="2735070"/>
            <a:ext cx="5596200" cy="61020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US" dirty="0"/>
              <a:t>Branching and Merging (Fast Forward)</a:t>
            </a:r>
          </a:p>
        </p:txBody>
      </p:sp>
      <p:sp>
        <p:nvSpPr>
          <p:cNvPr id="8" name="Text Placeholder 8">
            <a:extLst>
              <a:ext uri="{FF2B5EF4-FFF2-40B4-BE49-F238E27FC236}">
                <a16:creationId xmlns:a16="http://schemas.microsoft.com/office/drawing/2014/main" id="{9F6EC312-60EA-0348-B9BF-5AD04B35DAD2}"/>
              </a:ext>
            </a:extLst>
          </p:cNvPr>
          <p:cNvSpPr txBox="1">
            <a:spLocks/>
          </p:cNvSpPr>
          <p:nvPr/>
        </p:nvSpPr>
        <p:spPr>
          <a:xfrm>
            <a:off x="2603053" y="3069350"/>
            <a:ext cx="6306497" cy="144927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Create a new branch with the name you want</a:t>
            </a:r>
          </a:p>
          <a:p>
            <a:r>
              <a:rPr lang="en-US" dirty="0"/>
              <a:t>Update an existing file in the folder</a:t>
            </a:r>
          </a:p>
          <a:p>
            <a:r>
              <a:rPr lang="en-US" dirty="0"/>
              <a:t>git </a:t>
            </a:r>
            <a:r>
              <a:rPr lang="en-US" dirty="0" err="1"/>
              <a:t>difftool</a:t>
            </a:r>
            <a:r>
              <a:rPr lang="en-US" dirty="0"/>
              <a:t> master </a:t>
            </a:r>
            <a:r>
              <a:rPr lang="en-US" dirty="0" err="1"/>
              <a:t>branchnameYouCreated</a:t>
            </a:r>
            <a:r>
              <a:rPr lang="en-US" dirty="0"/>
              <a:t> </a:t>
            </a:r>
            <a:r>
              <a:rPr lang="en-US" dirty="0">
                <a:sym typeface="Wingdings" pitchFamily="2" charset="2"/>
              </a:rPr>
              <a:t> shows the difference on files on both branches</a:t>
            </a:r>
          </a:p>
          <a:p>
            <a:r>
              <a:rPr lang="en-US" dirty="0">
                <a:sym typeface="Wingdings" pitchFamily="2" charset="2"/>
              </a:rPr>
              <a:t>git merge </a:t>
            </a:r>
            <a:r>
              <a:rPr lang="en-US" dirty="0" err="1">
                <a:sym typeface="Wingdings" pitchFamily="2" charset="2"/>
              </a:rPr>
              <a:t>branchnameYouCreate</a:t>
            </a:r>
            <a:r>
              <a:rPr lang="en-US" dirty="0">
                <a:sym typeface="Wingdings" pitchFamily="2" charset="2"/>
              </a:rPr>
              <a:t>  need to be on master branch to merge the changes</a:t>
            </a:r>
          </a:p>
          <a:p>
            <a:r>
              <a:rPr lang="en-US" dirty="0">
                <a:sym typeface="Wingdings" pitchFamily="2" charset="2"/>
              </a:rPr>
              <a:t>Delete the branch</a:t>
            </a:r>
            <a:r>
              <a:rPr lang="en-US" dirty="0"/>
              <a:t> </a:t>
            </a:r>
          </a:p>
          <a:p>
            <a:endParaRPr lang="en-US" dirty="0"/>
          </a:p>
        </p:txBody>
      </p:sp>
    </p:spTree>
    <p:extLst>
      <p:ext uri="{BB962C8B-B14F-4D97-AF65-F5344CB8AC3E}">
        <p14:creationId xmlns:p14="http://schemas.microsoft.com/office/powerpoint/2010/main" val="239655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2F1C-F338-1C41-9BC1-F0B22683C3B3}"/>
              </a:ext>
            </a:extLst>
          </p:cNvPr>
          <p:cNvSpPr>
            <a:spLocks noGrp="1"/>
          </p:cNvSpPr>
          <p:nvPr>
            <p:ph type="title"/>
          </p:nvPr>
        </p:nvSpPr>
        <p:spPr/>
        <p:txBody>
          <a:bodyPr/>
          <a:lstStyle/>
          <a:p>
            <a:r>
              <a:rPr lang="en-US" dirty="0"/>
              <a:t>What is Merge in Git?</a:t>
            </a:r>
          </a:p>
        </p:txBody>
      </p:sp>
      <p:sp>
        <p:nvSpPr>
          <p:cNvPr id="4" name="Slide Number Placeholder 3">
            <a:extLst>
              <a:ext uri="{FF2B5EF4-FFF2-40B4-BE49-F238E27FC236}">
                <a16:creationId xmlns:a16="http://schemas.microsoft.com/office/drawing/2014/main" id="{43B9329C-B409-4443-A68D-B36D9D3BB3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sp>
        <p:nvSpPr>
          <p:cNvPr id="6" name="Text Placeholder 5">
            <a:extLst>
              <a:ext uri="{FF2B5EF4-FFF2-40B4-BE49-F238E27FC236}">
                <a16:creationId xmlns:a16="http://schemas.microsoft.com/office/drawing/2014/main" id="{FEF5CB34-CA96-134D-8CCB-22743272B8D2}"/>
              </a:ext>
            </a:extLst>
          </p:cNvPr>
          <p:cNvSpPr>
            <a:spLocks noGrp="1"/>
          </p:cNvSpPr>
          <p:nvPr>
            <p:ph type="body" idx="1"/>
          </p:nvPr>
        </p:nvSpPr>
        <p:spPr>
          <a:xfrm>
            <a:off x="2658544" y="270397"/>
            <a:ext cx="5596200" cy="610205"/>
          </a:xfrm>
        </p:spPr>
        <p:txBody>
          <a:bodyPr/>
          <a:lstStyle/>
          <a:p>
            <a:pPr marL="127000" indent="0">
              <a:buNone/>
            </a:pPr>
            <a:r>
              <a:rPr lang="en-US" dirty="0"/>
              <a:t>What is git Merge?</a:t>
            </a:r>
          </a:p>
        </p:txBody>
      </p:sp>
      <p:sp>
        <p:nvSpPr>
          <p:cNvPr id="9" name="Text Placeholder 8">
            <a:extLst>
              <a:ext uri="{FF2B5EF4-FFF2-40B4-BE49-F238E27FC236}">
                <a16:creationId xmlns:a16="http://schemas.microsoft.com/office/drawing/2014/main" id="{C3A90493-1E3D-9741-9E09-4AF1316D38A5}"/>
              </a:ext>
            </a:extLst>
          </p:cNvPr>
          <p:cNvSpPr>
            <a:spLocks noGrp="1"/>
          </p:cNvSpPr>
          <p:nvPr>
            <p:ph type="body" idx="2"/>
          </p:nvPr>
        </p:nvSpPr>
        <p:spPr>
          <a:xfrm>
            <a:off x="2658544" y="3395485"/>
            <a:ext cx="5818925" cy="1540950"/>
          </a:xfrm>
        </p:spPr>
        <p:txBody>
          <a:bodyPr/>
          <a:lstStyle/>
          <a:p>
            <a:r>
              <a:rPr lang="en-US" dirty="0"/>
              <a:t>Merging is Git's way of putting a forked history back together again. </a:t>
            </a:r>
          </a:p>
          <a:p>
            <a:r>
              <a:rPr lang="en-US" b="1" dirty="0"/>
              <a:t>git merge </a:t>
            </a:r>
            <a:r>
              <a:rPr lang="en-US" dirty="0"/>
              <a:t>command lets you take the independent lines of development created by git branch and integrate them into a single branch.</a:t>
            </a:r>
          </a:p>
          <a:p>
            <a:r>
              <a:rPr lang="en-US" b="1" dirty="0"/>
              <a:t>git merge </a:t>
            </a:r>
            <a:r>
              <a:rPr lang="en-US" dirty="0"/>
              <a:t>will combine multiple sequences of commits into one unified history. In the most frequent use cases, git merge is used to combine two branches.</a:t>
            </a:r>
          </a:p>
          <a:p>
            <a:endParaRPr lang="en-US" dirty="0"/>
          </a:p>
        </p:txBody>
      </p:sp>
      <p:pic>
        <p:nvPicPr>
          <p:cNvPr id="1026" name="Picture 2" descr="https://wac-cdn.atlassian.com/dam/jcr:83323200-3c57-4c29-9b7e-e67e98745427/Branch-1.png?cdnVersion=le">
            <a:extLst>
              <a:ext uri="{FF2B5EF4-FFF2-40B4-BE49-F238E27FC236}">
                <a16:creationId xmlns:a16="http://schemas.microsoft.com/office/drawing/2014/main" id="{7364C3F8-5B54-B145-8F5B-9EAE86644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51" y="762048"/>
            <a:ext cx="3150791" cy="180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ac-cdn.atlassian.com/dam/jcr:86eba9ec-9391-45ea-800a-948cec1f2ed7/Branch-2.png?cdnVersion=le">
            <a:extLst>
              <a:ext uri="{FF2B5EF4-FFF2-40B4-BE49-F238E27FC236}">
                <a16:creationId xmlns:a16="http://schemas.microsoft.com/office/drawing/2014/main" id="{65453601-A24B-324A-982B-9A4DF2570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542" y="1078059"/>
            <a:ext cx="2988912" cy="154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206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2F1C-F338-1C41-9BC1-F0B22683C3B3}"/>
              </a:ext>
            </a:extLst>
          </p:cNvPr>
          <p:cNvSpPr>
            <a:spLocks noGrp="1"/>
          </p:cNvSpPr>
          <p:nvPr>
            <p:ph type="title"/>
          </p:nvPr>
        </p:nvSpPr>
        <p:spPr/>
        <p:txBody>
          <a:bodyPr/>
          <a:lstStyle/>
          <a:p>
            <a:r>
              <a:rPr lang="en-US" dirty="0" err="1"/>
              <a:t>Fastforward</a:t>
            </a:r>
            <a:r>
              <a:rPr lang="en-US" dirty="0"/>
              <a:t> Merge and Disabled Fast Forward Merge</a:t>
            </a:r>
          </a:p>
        </p:txBody>
      </p:sp>
      <p:sp>
        <p:nvSpPr>
          <p:cNvPr id="4" name="Slide Number Placeholder 3">
            <a:extLst>
              <a:ext uri="{FF2B5EF4-FFF2-40B4-BE49-F238E27FC236}">
                <a16:creationId xmlns:a16="http://schemas.microsoft.com/office/drawing/2014/main" id="{43B9329C-B409-4443-A68D-B36D9D3BB3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sp>
        <p:nvSpPr>
          <p:cNvPr id="6" name="Text Placeholder 5">
            <a:extLst>
              <a:ext uri="{FF2B5EF4-FFF2-40B4-BE49-F238E27FC236}">
                <a16:creationId xmlns:a16="http://schemas.microsoft.com/office/drawing/2014/main" id="{FEF5CB34-CA96-134D-8CCB-22743272B8D2}"/>
              </a:ext>
            </a:extLst>
          </p:cNvPr>
          <p:cNvSpPr>
            <a:spLocks noGrp="1"/>
          </p:cNvSpPr>
          <p:nvPr>
            <p:ph type="body" idx="1"/>
          </p:nvPr>
        </p:nvSpPr>
        <p:spPr>
          <a:xfrm>
            <a:off x="2658544" y="270397"/>
            <a:ext cx="5596200" cy="610205"/>
          </a:xfrm>
        </p:spPr>
        <p:txBody>
          <a:bodyPr/>
          <a:lstStyle/>
          <a:p>
            <a:pPr marL="127000" indent="0">
              <a:buNone/>
            </a:pPr>
            <a:r>
              <a:rPr lang="en-US" dirty="0"/>
              <a:t>What is Fast-Forward Merge and Fast forward merge disabled?</a:t>
            </a:r>
          </a:p>
        </p:txBody>
      </p:sp>
      <p:pic>
        <p:nvPicPr>
          <p:cNvPr id="1026" name="Picture 2" descr="https://www.yveslange.ch/wp-content/uploads/2016/01/fast-forward-merge-1.jpg">
            <a:extLst>
              <a:ext uri="{FF2B5EF4-FFF2-40B4-BE49-F238E27FC236}">
                <a16:creationId xmlns:a16="http://schemas.microsoft.com/office/drawing/2014/main" id="{A51A6BA6-3F0B-0E47-8077-02EEEF3A8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794" y="1188775"/>
            <a:ext cx="5776801" cy="375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58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Fast Forward Merge Disabled</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Fast Forward Merge disabled practice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299712"/>
            <a:ext cx="5818925" cy="2271362"/>
          </a:xfrm>
        </p:spPr>
        <p:txBody>
          <a:bodyPr/>
          <a:lstStyle/>
          <a:p>
            <a:r>
              <a:rPr lang="en-US" dirty="0"/>
              <a:t>Create new branch </a:t>
            </a:r>
          </a:p>
          <a:p>
            <a:r>
              <a:rPr lang="en-US" dirty="0">
                <a:sym typeface="Wingdings" pitchFamily="2" charset="2"/>
              </a:rPr>
              <a:t>Make changes to one file in this branch</a:t>
            </a:r>
          </a:p>
          <a:p>
            <a:r>
              <a:rPr lang="en-US" dirty="0">
                <a:sym typeface="Wingdings" pitchFamily="2" charset="2"/>
              </a:rPr>
              <a:t>Commit changes to git</a:t>
            </a:r>
          </a:p>
          <a:p>
            <a:r>
              <a:rPr lang="en-US" dirty="0">
                <a:sym typeface="Wingdings" pitchFamily="2" charset="2"/>
              </a:rPr>
              <a:t>Revert back to master branch</a:t>
            </a:r>
          </a:p>
          <a:p>
            <a:r>
              <a:rPr lang="en-US" dirty="0">
                <a:sym typeface="Wingdings" pitchFamily="2" charset="2"/>
              </a:rPr>
              <a:t>git merge </a:t>
            </a:r>
            <a:r>
              <a:rPr lang="en-US" dirty="0" err="1">
                <a:sym typeface="Wingdings" pitchFamily="2" charset="2"/>
              </a:rPr>
              <a:t>newbranchName</a:t>
            </a:r>
            <a:r>
              <a:rPr lang="en-US" dirty="0">
                <a:sym typeface="Wingdings" pitchFamily="2" charset="2"/>
              </a:rPr>
              <a:t> – no-</a:t>
            </a:r>
            <a:r>
              <a:rPr lang="en-US" dirty="0" err="1">
                <a:sym typeface="Wingdings" pitchFamily="2" charset="2"/>
              </a:rPr>
              <a:t>ff</a:t>
            </a:r>
            <a:r>
              <a:rPr lang="en-US" dirty="0">
                <a:sym typeface="Wingdings" pitchFamily="2" charset="2"/>
              </a:rPr>
              <a:t>   </a:t>
            </a:r>
            <a:r>
              <a:rPr lang="en-US" dirty="0" err="1">
                <a:sym typeface="Wingdings" pitchFamily="2" charset="2"/>
              </a:rPr>
              <a:t>Commiting</a:t>
            </a:r>
            <a:r>
              <a:rPr lang="en-US" dirty="0">
                <a:sym typeface="Wingdings" pitchFamily="2" charset="2"/>
              </a:rPr>
              <a:t> changes by disabling fast forward</a:t>
            </a:r>
          </a:p>
          <a:p>
            <a:r>
              <a:rPr lang="en-US" dirty="0">
                <a:sym typeface="Wingdings" pitchFamily="2" charset="2"/>
              </a:rPr>
              <a:t>Delete the branch</a:t>
            </a:r>
          </a:p>
          <a:p>
            <a:pPr marL="158750" indent="0">
              <a:buNone/>
            </a:pPr>
            <a:r>
              <a:rPr lang="en-US" dirty="0"/>
              <a:t>Using --no-</a:t>
            </a:r>
            <a:r>
              <a:rPr lang="en-US" dirty="0" err="1"/>
              <a:t>ff</a:t>
            </a:r>
            <a:r>
              <a:rPr lang="en-US" dirty="0"/>
              <a:t> allows someone reviewing history to clearly </a:t>
            </a:r>
            <a:r>
              <a:rPr lang="en-US" u="sng" dirty="0">
                <a:hlinkClick r:id="rId2">
                  <a:extLst>
                    <a:ext uri="{A12FA001-AC4F-418D-AE19-62706E023703}">
                      <ahyp:hlinkClr xmlns:ahyp="http://schemas.microsoft.com/office/drawing/2018/hyperlinkcolor" val="tx"/>
                    </a:ext>
                  </a:extLst>
                </a:hlinkClick>
              </a:rPr>
              <a:t>see the branch you checked out</a:t>
            </a:r>
            <a:r>
              <a:rPr lang="en-US" u="sng" dirty="0"/>
              <a:t> </a:t>
            </a:r>
            <a:r>
              <a:rPr lang="en-US" dirty="0"/>
              <a:t>to work on.</a:t>
            </a:r>
            <a:endParaRPr lang="en-US" dirty="0">
              <a:sym typeface="Wingdings" pitchFamily="2" charset="2"/>
            </a:endParaRPr>
          </a:p>
          <a:p>
            <a:endParaRPr lang="en-US" dirty="0"/>
          </a:p>
        </p:txBody>
      </p:sp>
      <p:sp>
        <p:nvSpPr>
          <p:cNvPr id="6" name="Text Placeholder 2">
            <a:extLst>
              <a:ext uri="{FF2B5EF4-FFF2-40B4-BE49-F238E27FC236}">
                <a16:creationId xmlns:a16="http://schemas.microsoft.com/office/drawing/2014/main" id="{FA15EAAB-E62B-7C45-B658-80BD07B260CA}"/>
              </a:ext>
            </a:extLst>
          </p:cNvPr>
          <p:cNvSpPr txBox="1">
            <a:spLocks/>
          </p:cNvSpPr>
          <p:nvPr/>
        </p:nvSpPr>
        <p:spPr>
          <a:xfrm>
            <a:off x="2718514" y="2375423"/>
            <a:ext cx="5596200" cy="77916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US" dirty="0"/>
              <a:t>Automatic Merge </a:t>
            </a:r>
          </a:p>
          <a:p>
            <a:pPr marL="127000" indent="0">
              <a:buFont typeface="Georgia"/>
              <a:buNone/>
            </a:pPr>
            <a:endParaRPr lang="en-US" dirty="0"/>
          </a:p>
        </p:txBody>
      </p:sp>
      <p:sp>
        <p:nvSpPr>
          <p:cNvPr id="7" name="Text Placeholder 8">
            <a:extLst>
              <a:ext uri="{FF2B5EF4-FFF2-40B4-BE49-F238E27FC236}">
                <a16:creationId xmlns:a16="http://schemas.microsoft.com/office/drawing/2014/main" id="{6A286E3D-8DA0-1346-B3FD-5DA7B5B00562}"/>
              </a:ext>
            </a:extLst>
          </p:cNvPr>
          <p:cNvSpPr txBox="1">
            <a:spLocks/>
          </p:cNvSpPr>
          <p:nvPr/>
        </p:nvSpPr>
        <p:spPr>
          <a:xfrm>
            <a:off x="2662730" y="2668187"/>
            <a:ext cx="5818925" cy="227136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Create a new branch</a:t>
            </a:r>
          </a:p>
          <a:p>
            <a:r>
              <a:rPr lang="en-US" dirty="0"/>
              <a:t>Modify files with some content in directory</a:t>
            </a:r>
          </a:p>
          <a:p>
            <a:r>
              <a:rPr lang="en-US" dirty="0"/>
              <a:t>Commit changes in the branch</a:t>
            </a:r>
          </a:p>
          <a:p>
            <a:r>
              <a:rPr lang="en-US" dirty="0"/>
              <a:t>Revert back to master branch</a:t>
            </a:r>
          </a:p>
          <a:p>
            <a:r>
              <a:rPr lang="en-US" dirty="0"/>
              <a:t>Make changes to another file while on master branch</a:t>
            </a:r>
          </a:p>
          <a:p>
            <a:r>
              <a:rPr lang="en-US" dirty="0"/>
              <a:t>Commit changes to master</a:t>
            </a:r>
          </a:p>
          <a:p>
            <a:r>
              <a:rPr lang="en-US" dirty="0"/>
              <a:t>git merge </a:t>
            </a:r>
            <a:r>
              <a:rPr lang="en-US" dirty="0" err="1"/>
              <a:t>newBranchName</a:t>
            </a:r>
            <a:r>
              <a:rPr lang="en-US" dirty="0"/>
              <a:t> –m “Merging changes from new branch”</a:t>
            </a:r>
          </a:p>
          <a:p>
            <a:endParaRPr lang="en-US" dirty="0"/>
          </a:p>
        </p:txBody>
      </p:sp>
    </p:spTree>
    <p:extLst>
      <p:ext uri="{BB962C8B-B14F-4D97-AF65-F5344CB8AC3E}">
        <p14:creationId xmlns:p14="http://schemas.microsoft.com/office/powerpoint/2010/main" val="2154615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Merge Conflicts and Resolutions</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Merge Conflicts and Resolution</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1978661"/>
            <a:ext cx="5818925" cy="3111049"/>
          </a:xfrm>
        </p:spPr>
        <p:txBody>
          <a:bodyPr/>
          <a:lstStyle/>
          <a:p>
            <a:r>
              <a:rPr lang="en-US" dirty="0"/>
              <a:t>Create new branch </a:t>
            </a:r>
          </a:p>
          <a:p>
            <a:r>
              <a:rPr lang="en-US" dirty="0">
                <a:sym typeface="Wingdings" pitchFamily="2" charset="2"/>
              </a:rPr>
              <a:t>Make changes to one file while on this branch</a:t>
            </a:r>
          </a:p>
          <a:p>
            <a:r>
              <a:rPr lang="en-US" dirty="0">
                <a:sym typeface="Wingdings" pitchFamily="2" charset="2"/>
              </a:rPr>
              <a:t>Commit changes to git</a:t>
            </a:r>
          </a:p>
          <a:p>
            <a:r>
              <a:rPr lang="en-US" dirty="0">
                <a:sym typeface="Wingdings" pitchFamily="2" charset="2"/>
              </a:rPr>
              <a:t>Revert back to master branch</a:t>
            </a:r>
          </a:p>
          <a:p>
            <a:r>
              <a:rPr lang="en-US" dirty="0">
                <a:sym typeface="Wingdings" pitchFamily="2" charset="2"/>
              </a:rPr>
              <a:t>Make changes to the same file on same location</a:t>
            </a:r>
          </a:p>
          <a:p>
            <a:r>
              <a:rPr lang="en-US" dirty="0">
                <a:sym typeface="Wingdings" pitchFamily="2" charset="2"/>
              </a:rPr>
              <a:t>Commit changes to master branch</a:t>
            </a:r>
          </a:p>
          <a:p>
            <a:r>
              <a:rPr lang="en-US" dirty="0">
                <a:sym typeface="Wingdings" pitchFamily="2" charset="2"/>
              </a:rPr>
              <a:t>Try merging the changes from the branch you created --&gt; conflict will occur</a:t>
            </a:r>
          </a:p>
          <a:p>
            <a:r>
              <a:rPr lang="en-US" dirty="0">
                <a:sym typeface="Wingdings" pitchFamily="2" charset="2"/>
              </a:rPr>
              <a:t>Open the file and you will see the changes from both branches</a:t>
            </a:r>
          </a:p>
          <a:p>
            <a:r>
              <a:rPr lang="en-US" dirty="0">
                <a:sym typeface="Wingdings" pitchFamily="2" charset="2"/>
              </a:rPr>
              <a:t>Use git </a:t>
            </a:r>
            <a:r>
              <a:rPr lang="en-US" dirty="0" err="1">
                <a:sym typeface="Wingdings" pitchFamily="2" charset="2"/>
              </a:rPr>
              <a:t>mergetool</a:t>
            </a:r>
            <a:r>
              <a:rPr lang="en-US" dirty="0">
                <a:sym typeface="Wingdings" pitchFamily="2" charset="2"/>
              </a:rPr>
              <a:t> to resolve the conflicts</a:t>
            </a:r>
          </a:p>
          <a:p>
            <a:r>
              <a:rPr lang="en-US" dirty="0">
                <a:sym typeface="Wingdings" pitchFamily="2" charset="2"/>
              </a:rPr>
              <a:t>git commit –m “Done resolving conflicts”</a:t>
            </a:r>
          </a:p>
          <a:p>
            <a:r>
              <a:rPr lang="en-US" dirty="0">
                <a:sym typeface="Wingdings" pitchFamily="2" charset="2"/>
              </a:rPr>
              <a:t>Add .</a:t>
            </a:r>
            <a:r>
              <a:rPr lang="en-US" dirty="0" err="1">
                <a:sym typeface="Wingdings" pitchFamily="2" charset="2"/>
              </a:rPr>
              <a:t>orig</a:t>
            </a:r>
            <a:r>
              <a:rPr lang="en-US" dirty="0">
                <a:sym typeface="Wingdings" pitchFamily="2" charset="2"/>
              </a:rPr>
              <a:t> file in .</a:t>
            </a:r>
            <a:r>
              <a:rPr lang="en-US" dirty="0" err="1">
                <a:sym typeface="Wingdings" pitchFamily="2" charset="2"/>
              </a:rPr>
              <a:t>gitignore</a:t>
            </a:r>
            <a:r>
              <a:rPr lang="en-US" dirty="0">
                <a:sym typeface="Wingdings" pitchFamily="2" charset="2"/>
              </a:rPr>
              <a:t> file</a:t>
            </a:r>
          </a:p>
          <a:p>
            <a:endParaRPr lang="en-US" dirty="0">
              <a:sym typeface="Wingdings" pitchFamily="2" charset="2"/>
            </a:endParaRPr>
          </a:p>
        </p:txBody>
      </p:sp>
      <p:pic>
        <p:nvPicPr>
          <p:cNvPr id="2050" name="Picture 2" descr="Merge result">
            <a:extLst>
              <a:ext uri="{FF2B5EF4-FFF2-40B4-BE49-F238E27FC236}">
                <a16:creationId xmlns:a16="http://schemas.microsoft.com/office/drawing/2014/main" id="{C86724C6-036B-814E-BAF5-ACB9CC23D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945" y="470352"/>
            <a:ext cx="5088367" cy="160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92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Agenda:</a:t>
            </a:r>
            <a:endParaRPr dirty="0"/>
          </a:p>
        </p:txBody>
      </p:sp>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11" name="Google Shape;114;p17"/>
          <p:cNvSpPr txBox="1">
            <a:spLocks noGrp="1"/>
          </p:cNvSpPr>
          <p:nvPr>
            <p:ph type="body" idx="1"/>
          </p:nvPr>
        </p:nvSpPr>
        <p:spPr>
          <a:xfrm>
            <a:off x="3090625" y="575499"/>
            <a:ext cx="5596200" cy="4338049"/>
          </a:xfrm>
          <a:prstGeom prst="rect">
            <a:avLst/>
          </a:prstGeom>
        </p:spPr>
        <p:txBody>
          <a:bodyPr spcFirstLastPara="1" wrap="square" lIns="91425" tIns="91425" rIns="91425" bIns="91425" anchor="t" anchorCtr="0">
            <a:noAutofit/>
          </a:bodyPr>
          <a:lstStyle/>
          <a:p>
            <a:r>
              <a:rPr lang="en-US" dirty="0"/>
              <a:t>What is Version Control System?</a:t>
            </a:r>
          </a:p>
          <a:p>
            <a:pPr lvl="1"/>
            <a:r>
              <a:rPr lang="en-US" dirty="0"/>
              <a:t>Central VCS and Distributed VCS</a:t>
            </a:r>
          </a:p>
          <a:p>
            <a:r>
              <a:rPr lang="en-US" dirty="0"/>
              <a:t>What is GIT?</a:t>
            </a:r>
          </a:p>
          <a:p>
            <a:pPr lvl="1"/>
            <a:r>
              <a:rPr lang="en-US" dirty="0"/>
              <a:t>Core Concepts of GIT</a:t>
            </a:r>
          </a:p>
          <a:p>
            <a:pPr lvl="1"/>
            <a:r>
              <a:rPr lang="en-US" dirty="0"/>
              <a:t>GIT Commands</a:t>
            </a:r>
          </a:p>
          <a:p>
            <a:pPr lvl="1"/>
            <a:r>
              <a:rPr lang="en-US" dirty="0"/>
              <a:t>Branching and Merging in GIT</a:t>
            </a:r>
          </a:p>
          <a:p>
            <a:pPr lvl="1"/>
            <a:r>
              <a:rPr lang="en-US" dirty="0"/>
              <a:t>GITHUB</a:t>
            </a:r>
          </a:p>
          <a:p>
            <a:pPr lvl="1"/>
            <a:endParaRPr lang="en-US" dirty="0"/>
          </a:p>
          <a:p>
            <a:pPr lvl="1"/>
            <a:endParaRPr lang="en-US" dirty="0"/>
          </a:p>
          <a:p>
            <a:pPr lvl="1"/>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Rebase in GIT</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What is rebase?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2166269"/>
            <a:ext cx="5818925" cy="1928656"/>
          </a:xfrm>
        </p:spPr>
        <p:txBody>
          <a:bodyPr/>
          <a:lstStyle/>
          <a:p>
            <a:r>
              <a:rPr lang="en-US" dirty="0"/>
              <a:t>Rebasing is the process of moving or combining a sequence of commits to a new base commit. Rebasing is most useful and easily visualized in the context of a feature branching workflow. </a:t>
            </a:r>
          </a:p>
          <a:p>
            <a:r>
              <a:rPr lang="en-US" dirty="0"/>
              <a:t>Rebasing is changing the base of your branch from one commit to another making it appear as if you'd created your branch from a different commit. </a:t>
            </a:r>
          </a:p>
          <a:p>
            <a:r>
              <a:rPr lang="en-US" dirty="0"/>
              <a:t>Git accomplishes this by creating new commits and applying them to the specified base. It's very important to understand that even though the branch looks the same, it's composed of entirely new commits.</a:t>
            </a:r>
            <a:endParaRPr lang="en-US" dirty="0">
              <a:sym typeface="Wingdings" pitchFamily="2" charset="2"/>
            </a:endParaRPr>
          </a:p>
        </p:txBody>
      </p:sp>
      <p:pic>
        <p:nvPicPr>
          <p:cNvPr id="7" name="Picture 6">
            <a:extLst>
              <a:ext uri="{FF2B5EF4-FFF2-40B4-BE49-F238E27FC236}">
                <a16:creationId xmlns:a16="http://schemas.microsoft.com/office/drawing/2014/main" id="{EC78AD01-58D4-1644-8396-73C432C7E40B}"/>
              </a:ext>
            </a:extLst>
          </p:cNvPr>
          <p:cNvPicPr>
            <a:picLocks noChangeAspect="1"/>
          </p:cNvPicPr>
          <p:nvPr/>
        </p:nvPicPr>
        <p:blipFill>
          <a:blip r:embed="rId2"/>
          <a:stretch>
            <a:fillRect/>
          </a:stretch>
        </p:blipFill>
        <p:spPr>
          <a:xfrm>
            <a:off x="4063171" y="425021"/>
            <a:ext cx="2806700" cy="1905000"/>
          </a:xfrm>
          <a:prstGeom prst="rect">
            <a:avLst/>
          </a:prstGeom>
        </p:spPr>
      </p:pic>
    </p:spTree>
    <p:extLst>
      <p:ext uri="{BB962C8B-B14F-4D97-AF65-F5344CB8AC3E}">
        <p14:creationId xmlns:p14="http://schemas.microsoft.com/office/powerpoint/2010/main" val="368863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Rebase in GIT</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Rebase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21</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1709066"/>
            <a:ext cx="5818925" cy="3384451"/>
          </a:xfrm>
        </p:spPr>
        <p:txBody>
          <a:bodyPr/>
          <a:lstStyle/>
          <a:p>
            <a:r>
              <a:rPr lang="en-US" dirty="0"/>
              <a:t>Create new branch </a:t>
            </a:r>
          </a:p>
          <a:p>
            <a:r>
              <a:rPr lang="en-US" dirty="0">
                <a:sym typeface="Wingdings" pitchFamily="2" charset="2"/>
              </a:rPr>
              <a:t>Make changes to one file while on this branch</a:t>
            </a:r>
          </a:p>
          <a:p>
            <a:r>
              <a:rPr lang="en-US" dirty="0">
                <a:sym typeface="Wingdings" pitchFamily="2" charset="2"/>
              </a:rPr>
              <a:t>Commit changes to git</a:t>
            </a:r>
          </a:p>
          <a:p>
            <a:r>
              <a:rPr lang="en-US" dirty="0">
                <a:sym typeface="Wingdings" pitchFamily="2" charset="2"/>
              </a:rPr>
              <a:t>Revert back to master branch</a:t>
            </a:r>
          </a:p>
          <a:p>
            <a:r>
              <a:rPr lang="en-US" dirty="0">
                <a:sym typeface="Wingdings" pitchFamily="2" charset="2"/>
              </a:rPr>
              <a:t>Make changes to any file on same directory</a:t>
            </a:r>
          </a:p>
          <a:p>
            <a:r>
              <a:rPr lang="en-US" dirty="0">
                <a:sym typeface="Wingdings" pitchFamily="2" charset="2"/>
              </a:rPr>
              <a:t>Commit changes to master branch</a:t>
            </a:r>
          </a:p>
          <a:p>
            <a:r>
              <a:rPr lang="en-US" dirty="0">
                <a:sym typeface="Wingdings" pitchFamily="2" charset="2"/>
              </a:rPr>
              <a:t>Return to the branch you created</a:t>
            </a:r>
          </a:p>
          <a:p>
            <a:r>
              <a:rPr lang="en-US" dirty="0">
                <a:sym typeface="Wingdings" pitchFamily="2" charset="2"/>
              </a:rPr>
              <a:t>git rebase master  will copy the changes made to feature branch</a:t>
            </a:r>
          </a:p>
          <a:p>
            <a:pPr lvl="1"/>
            <a:r>
              <a:rPr lang="en-US" dirty="0">
                <a:sym typeface="Wingdings" pitchFamily="2" charset="2"/>
              </a:rPr>
              <a:t>git rebase –abort can be used to abort rebase</a:t>
            </a:r>
          </a:p>
          <a:p>
            <a:r>
              <a:rPr lang="en-US" dirty="0">
                <a:sym typeface="Wingdings" pitchFamily="2" charset="2"/>
              </a:rPr>
              <a:t>Make changes to the any file</a:t>
            </a:r>
          </a:p>
          <a:p>
            <a:r>
              <a:rPr lang="en-US" dirty="0">
                <a:sym typeface="Wingdings" pitchFamily="2" charset="2"/>
              </a:rPr>
              <a:t>git commit changes in the branch you created</a:t>
            </a:r>
          </a:p>
          <a:p>
            <a:r>
              <a:rPr lang="en-US" dirty="0">
                <a:sym typeface="Wingdings" pitchFamily="2" charset="2"/>
              </a:rPr>
              <a:t>Merge the branch you created to master branch</a:t>
            </a:r>
          </a:p>
          <a:p>
            <a:endParaRPr lang="en-US" dirty="0">
              <a:sym typeface="Wingdings" pitchFamily="2" charset="2"/>
            </a:endParaRPr>
          </a:p>
        </p:txBody>
      </p:sp>
      <p:pic>
        <p:nvPicPr>
          <p:cNvPr id="6" name="Picture 5">
            <a:extLst>
              <a:ext uri="{FF2B5EF4-FFF2-40B4-BE49-F238E27FC236}">
                <a16:creationId xmlns:a16="http://schemas.microsoft.com/office/drawing/2014/main" id="{94DA6F06-6178-704F-B683-D34AA476124C}"/>
              </a:ext>
            </a:extLst>
          </p:cNvPr>
          <p:cNvPicPr>
            <a:picLocks noChangeAspect="1"/>
          </p:cNvPicPr>
          <p:nvPr/>
        </p:nvPicPr>
        <p:blipFill>
          <a:blip r:embed="rId2"/>
          <a:stretch>
            <a:fillRect/>
          </a:stretch>
        </p:blipFill>
        <p:spPr>
          <a:xfrm>
            <a:off x="3199952" y="548131"/>
            <a:ext cx="2716754" cy="1285930"/>
          </a:xfrm>
          <a:prstGeom prst="rect">
            <a:avLst/>
          </a:prstGeom>
        </p:spPr>
      </p:pic>
    </p:spTree>
    <p:extLst>
      <p:ext uri="{BB962C8B-B14F-4D97-AF65-F5344CB8AC3E}">
        <p14:creationId xmlns:p14="http://schemas.microsoft.com/office/powerpoint/2010/main" val="66818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Rebase in GIT</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Pull with Rebase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22</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1709066"/>
            <a:ext cx="5818925" cy="3384451"/>
          </a:xfrm>
        </p:spPr>
        <p:txBody>
          <a:bodyPr/>
          <a:lstStyle/>
          <a:p>
            <a:endParaRPr lang="en-US" dirty="0">
              <a:sym typeface="Wingdings" pitchFamily="2" charset="2"/>
            </a:endParaRPr>
          </a:p>
          <a:p>
            <a:r>
              <a:rPr lang="en-US" dirty="0">
                <a:sym typeface="Wingdings" pitchFamily="2" charset="2"/>
              </a:rPr>
              <a:t>Stay on master branch</a:t>
            </a:r>
          </a:p>
          <a:p>
            <a:r>
              <a:rPr lang="en-US" dirty="0">
                <a:sym typeface="Wingdings" pitchFamily="2" charset="2"/>
              </a:rPr>
              <a:t>Make changes to any file in the directory</a:t>
            </a:r>
          </a:p>
          <a:p>
            <a:r>
              <a:rPr lang="en-US" dirty="0">
                <a:sym typeface="Wingdings" pitchFamily="2" charset="2"/>
              </a:rPr>
              <a:t>Commit changes to master branch</a:t>
            </a:r>
          </a:p>
          <a:p>
            <a:r>
              <a:rPr lang="en-US" dirty="0">
                <a:sym typeface="Wingdings" pitchFamily="2" charset="2"/>
              </a:rPr>
              <a:t>Go to </a:t>
            </a:r>
            <a:r>
              <a:rPr lang="en-US" dirty="0" err="1">
                <a:sym typeface="Wingdings" pitchFamily="2" charset="2"/>
              </a:rPr>
              <a:t>github.com</a:t>
            </a:r>
            <a:r>
              <a:rPr lang="en-US" dirty="0">
                <a:sym typeface="Wingdings" pitchFamily="2" charset="2"/>
              </a:rPr>
              <a:t> origin master repo and make changes to a file</a:t>
            </a:r>
          </a:p>
          <a:p>
            <a:r>
              <a:rPr lang="en-US" dirty="0">
                <a:sym typeface="Wingdings" pitchFamily="2" charset="2"/>
              </a:rPr>
              <a:t>git fetch origin master  this will update the references </a:t>
            </a:r>
          </a:p>
          <a:p>
            <a:r>
              <a:rPr lang="en-US" dirty="0">
                <a:sym typeface="Wingdings" pitchFamily="2" charset="2"/>
              </a:rPr>
              <a:t>git pull --rebase origin master  this will pull the latest changes from the origin master</a:t>
            </a:r>
          </a:p>
          <a:p>
            <a:endParaRPr lang="en-US" dirty="0">
              <a:sym typeface="Wingdings" pitchFamily="2" charset="2"/>
            </a:endParaRPr>
          </a:p>
        </p:txBody>
      </p:sp>
      <p:pic>
        <p:nvPicPr>
          <p:cNvPr id="6" name="Picture 5">
            <a:extLst>
              <a:ext uri="{FF2B5EF4-FFF2-40B4-BE49-F238E27FC236}">
                <a16:creationId xmlns:a16="http://schemas.microsoft.com/office/drawing/2014/main" id="{94DA6F06-6178-704F-B683-D34AA476124C}"/>
              </a:ext>
            </a:extLst>
          </p:cNvPr>
          <p:cNvPicPr>
            <a:picLocks noChangeAspect="1"/>
          </p:cNvPicPr>
          <p:nvPr/>
        </p:nvPicPr>
        <p:blipFill>
          <a:blip r:embed="rId2"/>
          <a:stretch>
            <a:fillRect/>
          </a:stretch>
        </p:blipFill>
        <p:spPr>
          <a:xfrm>
            <a:off x="3199952" y="548131"/>
            <a:ext cx="2716754" cy="1285930"/>
          </a:xfrm>
          <a:prstGeom prst="rect">
            <a:avLst/>
          </a:prstGeom>
        </p:spPr>
      </p:pic>
    </p:spTree>
    <p:extLst>
      <p:ext uri="{BB962C8B-B14F-4D97-AF65-F5344CB8AC3E}">
        <p14:creationId xmlns:p14="http://schemas.microsoft.com/office/powerpoint/2010/main" val="2066317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Stashing</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a:t>What is Stashing</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563438"/>
            <a:ext cx="5818925" cy="4439486"/>
          </a:xfrm>
        </p:spPr>
        <p:txBody>
          <a:bodyPr/>
          <a:lstStyle/>
          <a:p>
            <a:r>
              <a:rPr lang="en-US" b="1" dirty="0"/>
              <a:t>Stashing takes the dirty state of your working directory — that is, your modified tracked files and staged changes — and saves it on a stack of unfinished changes that you can reapply at any time.</a:t>
            </a:r>
            <a:endParaRPr lang="en-US" dirty="0">
              <a:sym typeface="Wingdings" pitchFamily="2" charset="2"/>
            </a:endParaRPr>
          </a:p>
          <a:p>
            <a:r>
              <a:rPr lang="en-US" dirty="0">
                <a:sym typeface="Wingdings" pitchFamily="2" charset="2"/>
              </a:rPr>
              <a:t>Stay on master branch</a:t>
            </a:r>
          </a:p>
          <a:p>
            <a:r>
              <a:rPr lang="en-US" dirty="0">
                <a:sym typeface="Wingdings" pitchFamily="2" charset="2"/>
              </a:rPr>
              <a:t>Make changes to any file in the directory</a:t>
            </a:r>
          </a:p>
          <a:p>
            <a:r>
              <a:rPr lang="en-US" dirty="0">
                <a:sym typeface="Wingdings" pitchFamily="2" charset="2"/>
              </a:rPr>
              <a:t>Get git status</a:t>
            </a:r>
          </a:p>
          <a:p>
            <a:r>
              <a:rPr lang="en-US" dirty="0">
                <a:sym typeface="Wingdings" pitchFamily="2" charset="2"/>
              </a:rPr>
              <a:t>git stash  allows you to make clean directory without committing changes and saves the state</a:t>
            </a:r>
          </a:p>
          <a:p>
            <a:r>
              <a:rPr lang="en-US" dirty="0">
                <a:sym typeface="Wingdings" pitchFamily="2" charset="2"/>
              </a:rPr>
              <a:t>Make changes to another file</a:t>
            </a:r>
          </a:p>
          <a:p>
            <a:r>
              <a:rPr lang="en-US" dirty="0">
                <a:sym typeface="Wingdings" pitchFamily="2" charset="2"/>
              </a:rPr>
              <a:t>Commit the changes</a:t>
            </a:r>
          </a:p>
          <a:p>
            <a:r>
              <a:rPr lang="en-US" dirty="0">
                <a:sym typeface="Wingdings" pitchFamily="2" charset="2"/>
              </a:rPr>
              <a:t>git stash apply  bring back the saved changes on another file</a:t>
            </a:r>
          </a:p>
          <a:p>
            <a:r>
              <a:rPr lang="en-US" dirty="0">
                <a:sym typeface="Wingdings" pitchFamily="2" charset="2"/>
              </a:rPr>
              <a:t>Commit the changes that were saved in stash</a:t>
            </a:r>
          </a:p>
          <a:p>
            <a:r>
              <a:rPr lang="en-US" dirty="0">
                <a:sym typeface="Wingdings" pitchFamily="2" charset="2"/>
              </a:rPr>
              <a:t>git stash list  lists the WIP stash</a:t>
            </a:r>
          </a:p>
          <a:p>
            <a:r>
              <a:rPr lang="en-US" dirty="0">
                <a:sym typeface="Wingdings" pitchFamily="2" charset="2"/>
              </a:rPr>
              <a:t>git stash drop  Drops WIP stash</a:t>
            </a:r>
          </a:p>
          <a:p>
            <a:r>
              <a:rPr lang="en-US" dirty="0">
                <a:sym typeface="Wingdings" pitchFamily="2" charset="2"/>
              </a:rPr>
              <a:t>git stash -u  Stashed untracked files in git  / create new file and use this command</a:t>
            </a:r>
          </a:p>
          <a:p>
            <a:r>
              <a:rPr lang="en-US" dirty="0">
                <a:sym typeface="Wingdings" pitchFamily="2" charset="2"/>
              </a:rPr>
              <a:t>git stash pop  does git stash list and git stash drop commands together</a:t>
            </a:r>
          </a:p>
          <a:p>
            <a:endParaRPr lang="en-US" dirty="0">
              <a:sym typeface="Wingdings" pitchFamily="2" charset="2"/>
            </a:endParaRPr>
          </a:p>
        </p:txBody>
      </p:sp>
    </p:spTree>
    <p:extLst>
      <p:ext uri="{BB962C8B-B14F-4D97-AF65-F5344CB8AC3E}">
        <p14:creationId xmlns:p14="http://schemas.microsoft.com/office/powerpoint/2010/main" val="429324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 y="60497"/>
            <a:ext cx="2203949" cy="3981000"/>
          </a:xfrm>
        </p:spPr>
        <p:txBody>
          <a:bodyPr/>
          <a:lstStyle/>
          <a:p>
            <a:r>
              <a:rPr lang="en-US" dirty="0"/>
              <a:t>Stashing</a:t>
            </a:r>
          </a:p>
        </p:txBody>
      </p:sp>
      <p:sp>
        <p:nvSpPr>
          <p:cNvPr id="3" name="Text Placeholder 2"/>
          <p:cNvSpPr>
            <a:spLocks noGrp="1"/>
          </p:cNvSpPr>
          <p:nvPr>
            <p:ph type="body" idx="1"/>
          </p:nvPr>
        </p:nvSpPr>
        <p:spPr>
          <a:xfrm>
            <a:off x="2607152" y="49983"/>
            <a:ext cx="5596200" cy="779167"/>
          </a:xfrm>
        </p:spPr>
        <p:txBody>
          <a:bodyPr/>
          <a:lstStyle/>
          <a:p>
            <a:pPr marL="127000" indent="0">
              <a:buNone/>
            </a:pPr>
            <a:r>
              <a:rPr lang="en-US" dirty="0" err="1"/>
              <a:t>Muliple</a:t>
            </a:r>
            <a:r>
              <a:rPr lang="en-US" dirty="0"/>
              <a:t>-Stash</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sp>
        <p:nvSpPr>
          <p:cNvPr id="5" name="Text Placeholder 8">
            <a:extLst>
              <a:ext uri="{FF2B5EF4-FFF2-40B4-BE49-F238E27FC236}">
                <a16:creationId xmlns:a16="http://schemas.microsoft.com/office/drawing/2014/main" id="{09FBBC9B-7624-464F-809F-D31911490E0C}"/>
              </a:ext>
            </a:extLst>
          </p:cNvPr>
          <p:cNvSpPr>
            <a:spLocks noGrp="1"/>
          </p:cNvSpPr>
          <p:nvPr>
            <p:ph type="body" idx="2"/>
          </p:nvPr>
        </p:nvSpPr>
        <p:spPr>
          <a:xfrm>
            <a:off x="2607152" y="563438"/>
            <a:ext cx="5818925" cy="4439486"/>
          </a:xfrm>
        </p:spPr>
        <p:txBody>
          <a:bodyPr/>
          <a:lstStyle/>
          <a:p>
            <a:r>
              <a:rPr lang="en-US" dirty="0">
                <a:sym typeface="Wingdings" pitchFamily="2" charset="2"/>
              </a:rPr>
              <a:t>git stash save “Name of the stash”  helps to distinguish in multiple stashes</a:t>
            </a:r>
          </a:p>
          <a:p>
            <a:r>
              <a:rPr lang="en-US" dirty="0">
                <a:sym typeface="Wingdings" pitchFamily="2" charset="2"/>
              </a:rPr>
              <a:t>git stash list --&gt; lists all the stashes</a:t>
            </a:r>
          </a:p>
          <a:p>
            <a:r>
              <a:rPr lang="en-US" dirty="0">
                <a:sym typeface="Wingdings" pitchFamily="2" charset="2"/>
              </a:rPr>
              <a:t>git stash show stash@{1}  to show the changes for the stash reference</a:t>
            </a:r>
          </a:p>
          <a:p>
            <a:r>
              <a:rPr lang="en-US" dirty="0">
                <a:sym typeface="Wingdings" pitchFamily="2" charset="2"/>
              </a:rPr>
              <a:t>git stash apply stash@{1}  apply changes based on the stash reference</a:t>
            </a:r>
          </a:p>
          <a:p>
            <a:r>
              <a:rPr lang="en-US" dirty="0">
                <a:sym typeface="Wingdings" pitchFamily="2" charset="2"/>
              </a:rPr>
              <a:t>git stash drop stash@{1}   drops specific stash </a:t>
            </a:r>
          </a:p>
          <a:p>
            <a:r>
              <a:rPr lang="en-US" dirty="0">
                <a:sym typeface="Wingdings" pitchFamily="2" charset="2"/>
              </a:rPr>
              <a:t>git stash clear  drops all stashes</a:t>
            </a:r>
          </a:p>
          <a:p>
            <a:pPr lvl="1"/>
            <a:endParaRPr lang="en-US" dirty="0">
              <a:sym typeface="Wingdings" pitchFamily="2" charset="2"/>
            </a:endParaRPr>
          </a:p>
          <a:p>
            <a:pPr lvl="1"/>
            <a:r>
              <a:rPr lang="en-US" dirty="0">
                <a:sym typeface="Wingdings" pitchFamily="2" charset="2"/>
              </a:rPr>
              <a:t>Branching when using stash</a:t>
            </a:r>
          </a:p>
          <a:p>
            <a:r>
              <a:rPr lang="en-US" dirty="0">
                <a:sym typeface="Wingdings" pitchFamily="2" charset="2"/>
              </a:rPr>
              <a:t>Make changes to a file on master branch</a:t>
            </a:r>
          </a:p>
          <a:p>
            <a:r>
              <a:rPr lang="en-US" dirty="0">
                <a:sym typeface="Wingdings" pitchFamily="2" charset="2"/>
              </a:rPr>
              <a:t>Stash the changes</a:t>
            </a:r>
          </a:p>
          <a:p>
            <a:r>
              <a:rPr lang="en-US" dirty="0">
                <a:sym typeface="Wingdings" pitchFamily="2" charset="2"/>
              </a:rPr>
              <a:t>git stash branch </a:t>
            </a:r>
            <a:r>
              <a:rPr lang="en-US" dirty="0" err="1">
                <a:sym typeface="Wingdings" pitchFamily="2" charset="2"/>
              </a:rPr>
              <a:t>newbranch</a:t>
            </a:r>
            <a:r>
              <a:rPr lang="en-US" dirty="0">
                <a:sym typeface="Wingdings" pitchFamily="2" charset="2"/>
              </a:rPr>
              <a:t>  applying stash on different branch</a:t>
            </a:r>
          </a:p>
          <a:p>
            <a:endParaRPr lang="en-US" dirty="0">
              <a:sym typeface="Wingdings" pitchFamily="2" charset="2"/>
            </a:endParaRPr>
          </a:p>
        </p:txBody>
      </p:sp>
    </p:spTree>
    <p:extLst>
      <p:ext uri="{BB962C8B-B14F-4D97-AF65-F5344CB8AC3E}">
        <p14:creationId xmlns:p14="http://schemas.microsoft.com/office/powerpoint/2010/main" val="187683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a:t>
            </a:r>
            <a:r>
              <a:rPr lang="en-US" dirty="0"/>
              <a:t>	</a:t>
            </a:r>
          </a:p>
        </p:txBody>
      </p:sp>
      <p:sp>
        <p:nvSpPr>
          <p:cNvPr id="3" name="Text Placeholder 2"/>
          <p:cNvSpPr>
            <a:spLocks noGrp="1"/>
          </p:cNvSpPr>
          <p:nvPr>
            <p:ph type="body" idx="1"/>
          </p:nvPr>
        </p:nvSpPr>
        <p:spPr>
          <a:xfrm>
            <a:off x="3090625" y="575500"/>
            <a:ext cx="5596200" cy="2934955"/>
          </a:xfrm>
        </p:spPr>
        <p:txBody>
          <a:bodyPr/>
          <a:lstStyle/>
          <a:p>
            <a:pPr marL="127000" indent="0">
              <a:buNone/>
            </a:pPr>
            <a:r>
              <a:rPr lang="en-US" dirty="0"/>
              <a:t>Research about what are tags in git</a:t>
            </a:r>
          </a:p>
          <a:p>
            <a:pPr lvl="1"/>
            <a:r>
              <a:rPr lang="en-US" dirty="0"/>
              <a:t>lightweight tags</a:t>
            </a:r>
          </a:p>
          <a:p>
            <a:pPr lvl="1"/>
            <a:r>
              <a:rPr lang="en-US" dirty="0"/>
              <a:t>Annotated tags</a:t>
            </a:r>
          </a:p>
          <a:p>
            <a:pPr lvl="1"/>
            <a:r>
              <a:rPr lang="en-US" dirty="0"/>
              <a:t>How to compare tags?</a:t>
            </a:r>
          </a:p>
          <a:p>
            <a:pPr lvl="1"/>
            <a:r>
              <a:rPr lang="en-US" dirty="0"/>
              <a:t>Updating tags</a:t>
            </a:r>
          </a:p>
          <a:p>
            <a:pPr lvl="1"/>
            <a:r>
              <a:rPr lang="en-US" dirty="0"/>
              <a:t>Remote tagging</a:t>
            </a:r>
          </a:p>
          <a:p>
            <a:r>
              <a:rPr lang="en-US" dirty="0"/>
              <a:t>What is Cherry Picking in GIT?</a:t>
            </a:r>
          </a:p>
          <a:p>
            <a:pPr lvl="1"/>
            <a:endParaRPr lang="en-US" dirty="0"/>
          </a:p>
          <a:p>
            <a:pPr marL="127000" indent="0">
              <a:buNone/>
            </a:pPr>
            <a:r>
              <a:rPr lang="en-US" dirty="0"/>
              <a:t>Create and example and explain to the class with commands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spTree>
    <p:extLst>
      <p:ext uri="{BB962C8B-B14F-4D97-AF65-F5344CB8AC3E}">
        <p14:creationId xmlns:p14="http://schemas.microsoft.com/office/powerpoint/2010/main" val="303838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and A</a:t>
            </a:r>
          </a:p>
        </p:txBody>
      </p:sp>
      <p:sp>
        <p:nvSpPr>
          <p:cNvPr id="3" name="Text Placeholder 2"/>
          <p:cNvSpPr>
            <a:spLocks noGrp="1"/>
          </p:cNvSpPr>
          <p:nvPr>
            <p:ph type="body" idx="1"/>
          </p:nvPr>
        </p:nvSpPr>
        <p:spPr/>
        <p:txBody>
          <a:bodyPr/>
          <a:lstStyle/>
          <a:p>
            <a:pPr marL="127000" indent="0">
              <a:buNone/>
            </a:pPr>
            <a:r>
              <a:rPr lang="en-US" dirty="0"/>
              <a:t>Q and A????</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spTree>
    <p:extLst>
      <p:ext uri="{BB962C8B-B14F-4D97-AF65-F5344CB8AC3E}">
        <p14:creationId xmlns:p14="http://schemas.microsoft.com/office/powerpoint/2010/main" val="4004797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Version control system?</a:t>
            </a:r>
          </a:p>
        </p:txBody>
      </p:sp>
      <p:sp>
        <p:nvSpPr>
          <p:cNvPr id="3" name="Text Placeholder 2"/>
          <p:cNvSpPr>
            <a:spLocks noGrp="1"/>
          </p:cNvSpPr>
          <p:nvPr>
            <p:ph type="body" idx="1"/>
          </p:nvPr>
        </p:nvSpPr>
        <p:spPr/>
        <p:txBody>
          <a:bodyPr/>
          <a:lstStyle/>
          <a:p>
            <a:pPr marL="127000" indent="0">
              <a:buNone/>
            </a:pPr>
            <a:r>
              <a:rPr lang="en-CA" dirty="0"/>
              <a:t>What is version control system?</a:t>
            </a:r>
            <a:endParaRPr lang="en-US" dirty="0"/>
          </a:p>
        </p:txBody>
      </p:sp>
      <p:sp>
        <p:nvSpPr>
          <p:cNvPr id="4" name="Slide Number Placeholder 3"/>
          <p:cNvSpPr>
            <a:spLocks noGrp="1"/>
          </p:cNvSpPr>
          <p:nvPr>
            <p:ph type="sldNum" idx="12"/>
          </p:nvPr>
        </p:nvSpPr>
        <p:spPr>
          <a:xfrm>
            <a:off x="8556784" y="4644747"/>
            <a:ext cx="548700" cy="393600"/>
          </a:xfrm>
        </p:spPr>
        <p:txBody>
          <a:bodyPr/>
          <a:lstStyle/>
          <a:p>
            <a:pPr marL="0" lvl="0" indent="0">
              <a:spcBef>
                <a:spcPts val="0"/>
              </a:spcBef>
              <a:spcAft>
                <a:spcPts val="0"/>
              </a:spcAft>
              <a:buNone/>
            </a:pPr>
            <a:fld id="{00000000-1234-1234-1234-123412341234}" type="slidenum">
              <a:rPr lang="uk-UA" smtClean="0"/>
              <a:t>3</a:t>
            </a:fld>
            <a:endParaRPr lang="uk-UA" dirty="0"/>
          </a:p>
        </p:txBody>
      </p:sp>
      <p:sp>
        <p:nvSpPr>
          <p:cNvPr id="5" name="Text Placeholder 4"/>
          <p:cNvSpPr>
            <a:spLocks noGrp="1"/>
          </p:cNvSpPr>
          <p:nvPr>
            <p:ph type="body" idx="2"/>
          </p:nvPr>
        </p:nvSpPr>
        <p:spPr>
          <a:xfrm>
            <a:off x="3080115" y="910357"/>
            <a:ext cx="5596200" cy="1055079"/>
          </a:xfrm>
        </p:spPr>
        <p:txBody>
          <a:bodyPr/>
          <a:lstStyle/>
          <a:p>
            <a:r>
              <a:rPr lang="en-US" dirty="0"/>
              <a:t>Version control is a system that records changes to a file or set of files over time so that you can recall specific versions later.</a:t>
            </a:r>
          </a:p>
          <a:p>
            <a:endParaRPr lang="en-US" dirty="0"/>
          </a:p>
        </p:txBody>
      </p:sp>
      <p:sp>
        <p:nvSpPr>
          <p:cNvPr id="7" name="Text Placeholder 2">
            <a:extLst>
              <a:ext uri="{FF2B5EF4-FFF2-40B4-BE49-F238E27FC236}">
                <a16:creationId xmlns:a16="http://schemas.microsoft.com/office/drawing/2014/main" id="{D3CCA4AD-1BF1-1842-96C4-D5376A2D1034}"/>
              </a:ext>
            </a:extLst>
          </p:cNvPr>
          <p:cNvSpPr txBox="1">
            <a:spLocks/>
          </p:cNvSpPr>
          <p:nvPr/>
        </p:nvSpPr>
        <p:spPr>
          <a:xfrm>
            <a:off x="3090625" y="1568729"/>
            <a:ext cx="5596200" cy="12078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CA" dirty="0"/>
              <a:t>Benefits of Version Control System</a:t>
            </a:r>
          </a:p>
          <a:p>
            <a:pPr marL="127000" indent="0">
              <a:buFont typeface="Georgia"/>
              <a:buNone/>
            </a:pPr>
            <a:endParaRPr lang="en-US" dirty="0"/>
          </a:p>
        </p:txBody>
      </p:sp>
      <p:sp>
        <p:nvSpPr>
          <p:cNvPr id="8" name="Text Placeholder 4">
            <a:extLst>
              <a:ext uri="{FF2B5EF4-FFF2-40B4-BE49-F238E27FC236}">
                <a16:creationId xmlns:a16="http://schemas.microsoft.com/office/drawing/2014/main" id="{E3690960-0FFA-CC4C-AF3B-F869DDE0B893}"/>
              </a:ext>
            </a:extLst>
          </p:cNvPr>
          <p:cNvSpPr txBox="1">
            <a:spLocks/>
          </p:cNvSpPr>
          <p:nvPr/>
        </p:nvSpPr>
        <p:spPr>
          <a:xfrm>
            <a:off x="3080115" y="2032928"/>
            <a:ext cx="5596200" cy="236039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Allows multiple people to work on same file</a:t>
            </a:r>
          </a:p>
          <a:p>
            <a:r>
              <a:rPr lang="en-US" dirty="0"/>
              <a:t>Track changes and also the author of the changes made to files (Versioning)</a:t>
            </a:r>
          </a:p>
          <a:p>
            <a:r>
              <a:rPr lang="en-US" dirty="0"/>
              <a:t>Helps in avoiding accidental changes and deletion</a:t>
            </a:r>
          </a:p>
          <a:p>
            <a:r>
              <a:rPr lang="en-US" dirty="0"/>
              <a:t>Saves Disk space and back-up</a:t>
            </a:r>
          </a:p>
          <a:p>
            <a:r>
              <a:rPr lang="en-US" dirty="0"/>
              <a:t>Collaboration and Teamwork</a:t>
            </a:r>
          </a:p>
          <a:p>
            <a:r>
              <a:rPr lang="en-US" dirty="0"/>
              <a:t>Comparing / Undo Changes</a:t>
            </a:r>
          </a:p>
          <a:p>
            <a:r>
              <a:rPr lang="en-US" dirty="0"/>
              <a:t>Code Review</a:t>
            </a:r>
          </a:p>
          <a:p>
            <a:endParaRPr lang="en-US" dirty="0"/>
          </a:p>
          <a:p>
            <a:endParaRPr lang="en-US" dirty="0"/>
          </a:p>
        </p:txBody>
      </p:sp>
    </p:spTree>
    <p:extLst>
      <p:ext uri="{BB962C8B-B14F-4D97-AF65-F5344CB8AC3E}">
        <p14:creationId xmlns:p14="http://schemas.microsoft.com/office/powerpoint/2010/main" val="468836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Version Control System</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a:t>
            </a:fld>
            <a:endParaRPr lang="uk-UA"/>
          </a:p>
        </p:txBody>
      </p:sp>
      <p:pic>
        <p:nvPicPr>
          <p:cNvPr id="2052" name="Picture 4" descr="Related image">
            <a:extLst>
              <a:ext uri="{FF2B5EF4-FFF2-40B4-BE49-F238E27FC236}">
                <a16:creationId xmlns:a16="http://schemas.microsoft.com/office/drawing/2014/main" id="{62ECF196-51FF-194E-A88D-533E13247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431" y="2857551"/>
            <a:ext cx="4292600" cy="1892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DAC9D88C-124F-7F41-9086-F7C2E4B9E4E2}"/>
              </a:ext>
            </a:extLst>
          </p:cNvPr>
          <p:cNvSpPr>
            <a:spLocks noGrp="1"/>
          </p:cNvSpPr>
          <p:nvPr>
            <p:ph type="body" idx="1"/>
          </p:nvPr>
        </p:nvSpPr>
        <p:spPr>
          <a:xfrm>
            <a:off x="3090625" y="176109"/>
            <a:ext cx="5596200" cy="1207800"/>
          </a:xfrm>
        </p:spPr>
        <p:txBody>
          <a:bodyPr/>
          <a:lstStyle/>
          <a:p>
            <a:pPr marL="127000" indent="0">
              <a:buNone/>
            </a:pPr>
            <a:r>
              <a:rPr lang="en-CA" dirty="0"/>
              <a:t>What is centralized version control system?</a:t>
            </a:r>
            <a:endParaRPr lang="en-US" dirty="0"/>
          </a:p>
        </p:txBody>
      </p:sp>
      <p:sp>
        <p:nvSpPr>
          <p:cNvPr id="11" name="Text Placeholder 4">
            <a:extLst>
              <a:ext uri="{FF2B5EF4-FFF2-40B4-BE49-F238E27FC236}">
                <a16:creationId xmlns:a16="http://schemas.microsoft.com/office/drawing/2014/main" id="{B0772D78-4E2B-3B45-86B3-5EAC5DD04CF5}"/>
              </a:ext>
            </a:extLst>
          </p:cNvPr>
          <p:cNvSpPr>
            <a:spLocks noGrp="1"/>
          </p:cNvSpPr>
          <p:nvPr>
            <p:ph type="body" idx="2"/>
          </p:nvPr>
        </p:nvSpPr>
        <p:spPr>
          <a:xfrm>
            <a:off x="3080115" y="510966"/>
            <a:ext cx="5596200" cy="2346585"/>
          </a:xfrm>
        </p:spPr>
        <p:txBody>
          <a:bodyPr/>
          <a:lstStyle/>
          <a:p>
            <a:r>
              <a:rPr lang="en-US" dirty="0"/>
              <a:t>CVCS uses central server to store files</a:t>
            </a:r>
          </a:p>
          <a:p>
            <a:r>
              <a:rPr lang="en-US" dirty="0"/>
              <a:t>It works on a single repository where user can access the files directly</a:t>
            </a:r>
          </a:p>
          <a:p>
            <a:r>
              <a:rPr lang="en-US" dirty="0"/>
              <a:t>Central server could be local or remote machine directly connected to software engineer’s machine</a:t>
            </a:r>
          </a:p>
          <a:p>
            <a:pPr lvl="1"/>
            <a:r>
              <a:rPr lang="en-US" dirty="0">
                <a:solidFill>
                  <a:srgbClr val="FF0000"/>
                </a:solidFill>
              </a:rPr>
              <a:t>Disadvantages:</a:t>
            </a:r>
          </a:p>
          <a:p>
            <a:pPr marL="914400" lvl="2">
              <a:spcBef>
                <a:spcPts val="600"/>
              </a:spcBef>
              <a:buFont typeface="Nunito Sans"/>
              <a:buChar char="▪"/>
            </a:pPr>
            <a:r>
              <a:rPr lang="en-US" dirty="0"/>
              <a:t>Central repository is not available locally</a:t>
            </a:r>
          </a:p>
          <a:p>
            <a:pPr marL="914400" lvl="2">
              <a:spcBef>
                <a:spcPts val="600"/>
              </a:spcBef>
              <a:buFont typeface="Nunito Sans"/>
              <a:buChar char="▪"/>
            </a:pPr>
            <a:r>
              <a:rPr lang="en-US" dirty="0"/>
              <a:t>Central Server crashes and will lose the data</a:t>
            </a:r>
          </a:p>
          <a:p>
            <a:pPr marL="914400" lvl="2">
              <a:spcBef>
                <a:spcPts val="600"/>
              </a:spcBef>
              <a:buFont typeface="Nunito Sans"/>
              <a:buChar char="▪"/>
            </a:pPr>
            <a:endParaRPr lang="en-US" dirty="0"/>
          </a:p>
          <a:p>
            <a:pPr lvl="1"/>
            <a:endParaRPr lang="en-US" dirty="0">
              <a:solidFill>
                <a:srgbClr val="FF0000"/>
              </a:solidFill>
            </a:endParaRPr>
          </a:p>
          <a:p>
            <a:pPr lvl="1"/>
            <a:endParaRPr lang="en-US" dirty="0"/>
          </a:p>
          <a:p>
            <a:endParaRPr lang="en-US" dirty="0"/>
          </a:p>
        </p:txBody>
      </p:sp>
    </p:spTree>
    <p:extLst>
      <p:ext uri="{BB962C8B-B14F-4D97-AF65-F5344CB8AC3E}">
        <p14:creationId xmlns:p14="http://schemas.microsoft.com/office/powerpoint/2010/main" val="1386339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Version Control System</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a:t>
            </a:fld>
            <a:endParaRPr lang="uk-UA"/>
          </a:p>
        </p:txBody>
      </p:sp>
      <p:pic>
        <p:nvPicPr>
          <p:cNvPr id="3074" name="Picture 2" descr="Related image">
            <a:extLst>
              <a:ext uri="{FF2B5EF4-FFF2-40B4-BE49-F238E27FC236}">
                <a16:creationId xmlns:a16="http://schemas.microsoft.com/office/drawing/2014/main" id="{4EC64E91-6C37-2046-B3AE-608D08652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030" y="1842080"/>
            <a:ext cx="3851384" cy="2546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B7CCD0E9-90B2-384B-B9C5-5116E7E7A4EB}"/>
              </a:ext>
            </a:extLst>
          </p:cNvPr>
          <p:cNvSpPr>
            <a:spLocks noGrp="1"/>
          </p:cNvSpPr>
          <p:nvPr>
            <p:ph type="body" idx="1"/>
          </p:nvPr>
        </p:nvSpPr>
        <p:spPr>
          <a:xfrm>
            <a:off x="3090625" y="575500"/>
            <a:ext cx="5596200" cy="1207800"/>
          </a:xfrm>
        </p:spPr>
        <p:txBody>
          <a:bodyPr/>
          <a:lstStyle/>
          <a:p>
            <a:pPr marL="127000" indent="0">
              <a:buNone/>
            </a:pPr>
            <a:r>
              <a:rPr lang="en-CA" dirty="0"/>
              <a:t>What is distributed version control system?</a:t>
            </a:r>
            <a:endParaRPr lang="en-US" dirty="0"/>
          </a:p>
        </p:txBody>
      </p:sp>
      <p:sp>
        <p:nvSpPr>
          <p:cNvPr id="7" name="Text Placeholder 4">
            <a:extLst>
              <a:ext uri="{FF2B5EF4-FFF2-40B4-BE49-F238E27FC236}">
                <a16:creationId xmlns:a16="http://schemas.microsoft.com/office/drawing/2014/main" id="{66DB284F-2AA8-274A-B6C6-5EA9926DBB5E}"/>
              </a:ext>
            </a:extLst>
          </p:cNvPr>
          <p:cNvSpPr>
            <a:spLocks noGrp="1"/>
          </p:cNvSpPr>
          <p:nvPr>
            <p:ph type="body" idx="2"/>
          </p:nvPr>
        </p:nvSpPr>
        <p:spPr>
          <a:xfrm>
            <a:off x="3080115" y="910357"/>
            <a:ext cx="5596200" cy="872943"/>
          </a:xfrm>
        </p:spPr>
        <p:txBody>
          <a:bodyPr/>
          <a:lstStyle/>
          <a:p>
            <a:r>
              <a:rPr lang="en-US" dirty="0"/>
              <a:t>Every contributor have a local copy or “clone” of the main repo</a:t>
            </a:r>
          </a:p>
          <a:p>
            <a:r>
              <a:rPr lang="en-US" dirty="0"/>
              <a:t>Engineers can update their local repo with changes using ”pull” and “push” commands</a:t>
            </a:r>
          </a:p>
        </p:txBody>
      </p:sp>
    </p:spTree>
    <p:extLst>
      <p:ext uri="{BB962C8B-B14F-4D97-AF65-F5344CB8AC3E}">
        <p14:creationId xmlns:p14="http://schemas.microsoft.com/office/powerpoint/2010/main" val="239477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GIT and GITHUB?</a:t>
            </a:r>
          </a:p>
        </p:txBody>
      </p:sp>
      <p:sp>
        <p:nvSpPr>
          <p:cNvPr id="3" name="Text Placeholder 2"/>
          <p:cNvSpPr>
            <a:spLocks noGrp="1"/>
          </p:cNvSpPr>
          <p:nvPr>
            <p:ph type="body" idx="1"/>
          </p:nvPr>
        </p:nvSpPr>
        <p:spPr/>
        <p:txBody>
          <a:bodyPr/>
          <a:lstStyle/>
          <a:p>
            <a:pPr marL="127000" indent="0">
              <a:buNone/>
            </a:pPr>
            <a:r>
              <a:rPr lang="en-CA" dirty="0"/>
              <a:t>What is GIT and GITHUB?</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6</a:t>
            </a:fld>
            <a:endParaRPr lang="uk-UA"/>
          </a:p>
        </p:txBody>
      </p:sp>
      <p:sp>
        <p:nvSpPr>
          <p:cNvPr id="5" name="Text Placeholder 4"/>
          <p:cNvSpPr>
            <a:spLocks noGrp="1"/>
          </p:cNvSpPr>
          <p:nvPr>
            <p:ph type="body" idx="2"/>
          </p:nvPr>
        </p:nvSpPr>
        <p:spPr>
          <a:xfrm>
            <a:off x="3090625" y="1141583"/>
            <a:ext cx="5596200" cy="1055079"/>
          </a:xfrm>
        </p:spPr>
        <p:txBody>
          <a:bodyPr/>
          <a:lstStyle/>
          <a:p>
            <a:r>
              <a:rPr lang="en-US" b="1" dirty="0"/>
              <a:t>Git</a:t>
            </a:r>
            <a:r>
              <a:rPr lang="en-US" dirty="0"/>
              <a:t> is a revision control system, a tool to manage your source code history. </a:t>
            </a:r>
            <a:r>
              <a:rPr lang="en-US" b="1" dirty="0"/>
              <a:t>GitHub</a:t>
            </a:r>
            <a:r>
              <a:rPr lang="en-US" dirty="0"/>
              <a:t> is a hosting service for </a:t>
            </a:r>
            <a:r>
              <a:rPr lang="en-US" b="1" dirty="0"/>
              <a:t>Git</a:t>
            </a:r>
            <a:r>
              <a:rPr lang="en-US" dirty="0"/>
              <a:t> repositories. So they are not the same thing: </a:t>
            </a:r>
            <a:r>
              <a:rPr lang="en-US" b="1" dirty="0"/>
              <a:t>Git</a:t>
            </a:r>
            <a:r>
              <a:rPr lang="en-US" dirty="0"/>
              <a:t> is the tool, </a:t>
            </a:r>
            <a:r>
              <a:rPr lang="en-US" b="1" dirty="0"/>
              <a:t>GitHub</a:t>
            </a:r>
            <a:r>
              <a:rPr lang="en-US" dirty="0"/>
              <a:t> is the service for projects that use </a:t>
            </a:r>
            <a:r>
              <a:rPr lang="en-US" b="1" dirty="0"/>
              <a:t>Git</a:t>
            </a:r>
          </a:p>
          <a:p>
            <a:endParaRPr lang="en-US" dirty="0"/>
          </a:p>
        </p:txBody>
      </p:sp>
      <p:sp>
        <p:nvSpPr>
          <p:cNvPr id="6" name="Text Placeholder 2">
            <a:extLst>
              <a:ext uri="{FF2B5EF4-FFF2-40B4-BE49-F238E27FC236}">
                <a16:creationId xmlns:a16="http://schemas.microsoft.com/office/drawing/2014/main" id="{27AD7946-C1DA-DA4A-8D96-7E84488C3E05}"/>
              </a:ext>
            </a:extLst>
          </p:cNvPr>
          <p:cNvSpPr txBox="1">
            <a:spLocks/>
          </p:cNvSpPr>
          <p:nvPr/>
        </p:nvSpPr>
        <p:spPr>
          <a:xfrm>
            <a:off x="3085374" y="2020672"/>
            <a:ext cx="5596200" cy="64895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CA" dirty="0"/>
              <a:t>Who use Source Control?</a:t>
            </a:r>
          </a:p>
          <a:p>
            <a:pPr marL="127000" indent="0">
              <a:buNone/>
            </a:pPr>
            <a:endParaRPr lang="en-US" dirty="0"/>
          </a:p>
        </p:txBody>
      </p:sp>
      <p:sp>
        <p:nvSpPr>
          <p:cNvPr id="7" name="Text Placeholder 4">
            <a:extLst>
              <a:ext uri="{FF2B5EF4-FFF2-40B4-BE49-F238E27FC236}">
                <a16:creationId xmlns:a16="http://schemas.microsoft.com/office/drawing/2014/main" id="{122B8D35-FAFB-2244-9138-CCC3BFD94670}"/>
              </a:ext>
            </a:extLst>
          </p:cNvPr>
          <p:cNvSpPr txBox="1">
            <a:spLocks/>
          </p:cNvSpPr>
          <p:nvPr/>
        </p:nvSpPr>
        <p:spPr>
          <a:xfrm>
            <a:off x="3085374" y="2434034"/>
            <a:ext cx="5596200" cy="1429489"/>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Software Engineers / Developers/ Programmers</a:t>
            </a:r>
          </a:p>
          <a:p>
            <a:r>
              <a:rPr lang="en-US" dirty="0"/>
              <a:t>Freelancers</a:t>
            </a:r>
          </a:p>
          <a:p>
            <a:r>
              <a:rPr lang="en-US" dirty="0"/>
              <a:t>Web Designers</a:t>
            </a:r>
          </a:p>
          <a:p>
            <a:r>
              <a:rPr lang="en-US" dirty="0"/>
              <a:t>Graphic Designers</a:t>
            </a:r>
          </a:p>
        </p:txBody>
      </p:sp>
    </p:spTree>
    <p:extLst>
      <p:ext uri="{BB962C8B-B14F-4D97-AF65-F5344CB8AC3E}">
        <p14:creationId xmlns:p14="http://schemas.microsoft.com/office/powerpoint/2010/main" val="118765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7B55-6855-DE49-8CCC-742211BD1EC3}"/>
              </a:ext>
            </a:extLst>
          </p:cNvPr>
          <p:cNvSpPr>
            <a:spLocks noGrp="1"/>
          </p:cNvSpPr>
          <p:nvPr>
            <p:ph type="title"/>
          </p:nvPr>
        </p:nvSpPr>
        <p:spPr/>
        <p:txBody>
          <a:bodyPr/>
          <a:lstStyle/>
          <a:p>
            <a:r>
              <a:rPr lang="en-US" dirty="0"/>
              <a:t>Three Stages of GIT</a:t>
            </a:r>
          </a:p>
        </p:txBody>
      </p:sp>
      <p:sp>
        <p:nvSpPr>
          <p:cNvPr id="3" name="Text Placeholder 2">
            <a:extLst>
              <a:ext uri="{FF2B5EF4-FFF2-40B4-BE49-F238E27FC236}">
                <a16:creationId xmlns:a16="http://schemas.microsoft.com/office/drawing/2014/main" id="{60D49E76-32AA-C546-8851-F52D9A8CCF52}"/>
              </a:ext>
            </a:extLst>
          </p:cNvPr>
          <p:cNvSpPr>
            <a:spLocks noGrp="1"/>
          </p:cNvSpPr>
          <p:nvPr>
            <p:ph type="body" idx="1"/>
          </p:nvPr>
        </p:nvSpPr>
        <p:spPr>
          <a:xfrm>
            <a:off x="2470516" y="-65629"/>
            <a:ext cx="5596200" cy="570128"/>
          </a:xfrm>
        </p:spPr>
        <p:txBody>
          <a:bodyPr/>
          <a:lstStyle/>
          <a:p>
            <a:pPr marL="127000" indent="0">
              <a:buNone/>
            </a:pPr>
            <a:r>
              <a:rPr lang="en-US" dirty="0"/>
              <a:t>Three Stages of GIT</a:t>
            </a:r>
          </a:p>
        </p:txBody>
      </p:sp>
      <p:sp>
        <p:nvSpPr>
          <p:cNvPr id="4" name="Slide Number Placeholder 3">
            <a:extLst>
              <a:ext uri="{FF2B5EF4-FFF2-40B4-BE49-F238E27FC236}">
                <a16:creationId xmlns:a16="http://schemas.microsoft.com/office/drawing/2014/main" id="{DE62B181-E127-FD4A-91AB-776C49354E4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sp>
        <p:nvSpPr>
          <p:cNvPr id="5" name="Text Placeholder 4">
            <a:extLst>
              <a:ext uri="{FF2B5EF4-FFF2-40B4-BE49-F238E27FC236}">
                <a16:creationId xmlns:a16="http://schemas.microsoft.com/office/drawing/2014/main" id="{69CEBD27-5C65-FC49-8F0A-F708670E3DD8}"/>
              </a:ext>
            </a:extLst>
          </p:cNvPr>
          <p:cNvSpPr>
            <a:spLocks noGrp="1"/>
          </p:cNvSpPr>
          <p:nvPr>
            <p:ph type="body" idx="2"/>
          </p:nvPr>
        </p:nvSpPr>
        <p:spPr>
          <a:xfrm>
            <a:off x="2470516" y="208927"/>
            <a:ext cx="5466159" cy="1324302"/>
          </a:xfrm>
        </p:spPr>
        <p:txBody>
          <a:bodyPr/>
          <a:lstStyle/>
          <a:p>
            <a:r>
              <a:rPr lang="en-US" dirty="0"/>
              <a:t>Working Directory</a:t>
            </a:r>
          </a:p>
          <a:p>
            <a:r>
              <a:rPr lang="en-US" dirty="0"/>
              <a:t>Staging Area – Pre Commit </a:t>
            </a:r>
          </a:p>
          <a:p>
            <a:r>
              <a:rPr lang="en-US" dirty="0"/>
              <a:t>Commit – GIT Repository (history)</a:t>
            </a:r>
          </a:p>
          <a:p>
            <a:r>
              <a:rPr lang="en-US" dirty="0"/>
              <a:t>Remote Repository (GitHub)</a:t>
            </a:r>
          </a:p>
        </p:txBody>
      </p:sp>
      <p:pic>
        <p:nvPicPr>
          <p:cNvPr id="6" name="Picture 5">
            <a:extLst>
              <a:ext uri="{FF2B5EF4-FFF2-40B4-BE49-F238E27FC236}">
                <a16:creationId xmlns:a16="http://schemas.microsoft.com/office/drawing/2014/main" id="{02BCA583-5F13-1944-A9B4-90802A6D0737}"/>
              </a:ext>
            </a:extLst>
          </p:cNvPr>
          <p:cNvPicPr>
            <a:picLocks noChangeAspect="1"/>
          </p:cNvPicPr>
          <p:nvPr/>
        </p:nvPicPr>
        <p:blipFill>
          <a:blip r:embed="rId2"/>
          <a:stretch>
            <a:fillRect/>
          </a:stretch>
        </p:blipFill>
        <p:spPr>
          <a:xfrm>
            <a:off x="3431151" y="1533228"/>
            <a:ext cx="3966000" cy="3610271"/>
          </a:xfrm>
          <a:prstGeom prst="rect">
            <a:avLst/>
          </a:prstGeom>
        </p:spPr>
      </p:pic>
    </p:spTree>
    <p:extLst>
      <p:ext uri="{BB962C8B-B14F-4D97-AF65-F5344CB8AC3E}">
        <p14:creationId xmlns:p14="http://schemas.microsoft.com/office/powerpoint/2010/main" val="129639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 Installation</a:t>
            </a:r>
            <a:br>
              <a:rPr lang="en-US" dirty="0"/>
            </a:br>
            <a:endParaRPr lang="en-US" dirty="0"/>
          </a:p>
        </p:txBody>
      </p:sp>
      <p:sp>
        <p:nvSpPr>
          <p:cNvPr id="3" name="Text Placeholder 2"/>
          <p:cNvSpPr>
            <a:spLocks noGrp="1"/>
          </p:cNvSpPr>
          <p:nvPr>
            <p:ph type="body" idx="1"/>
          </p:nvPr>
        </p:nvSpPr>
        <p:spPr>
          <a:xfrm>
            <a:off x="2957580" y="198015"/>
            <a:ext cx="5596200" cy="464690"/>
          </a:xfrm>
        </p:spPr>
        <p:txBody>
          <a:bodyPr/>
          <a:lstStyle/>
          <a:p>
            <a:pPr marL="127000" indent="0" algn="ctr">
              <a:buNone/>
            </a:pPr>
            <a:r>
              <a:rPr lang="en-CA" dirty="0"/>
              <a:t>GIT Installation</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a:t>
            </a:fld>
            <a:endParaRPr lang="uk-UA"/>
          </a:p>
        </p:txBody>
      </p:sp>
      <p:sp>
        <p:nvSpPr>
          <p:cNvPr id="7" name="Text Placeholder 4"/>
          <p:cNvSpPr>
            <a:spLocks noGrp="1"/>
          </p:cNvSpPr>
          <p:nvPr>
            <p:ph type="body" idx="2"/>
          </p:nvPr>
        </p:nvSpPr>
        <p:spPr>
          <a:xfrm>
            <a:off x="2943530" y="832035"/>
            <a:ext cx="5849708" cy="1963717"/>
          </a:xfrm>
        </p:spPr>
        <p:txBody>
          <a:bodyPr/>
          <a:lstStyle/>
          <a:p>
            <a:r>
              <a:rPr lang="en-US" dirty="0"/>
              <a:t>Windows Installation Instructions:</a:t>
            </a:r>
          </a:p>
          <a:p>
            <a:pPr lvl="1"/>
            <a:r>
              <a:rPr lang="en-US" dirty="0">
                <a:hlinkClick r:id="rId2"/>
              </a:rPr>
              <a:t>https://www.youtube.com/watch?v=albr1o7Z1nw</a:t>
            </a:r>
            <a:endParaRPr lang="en-US" dirty="0"/>
          </a:p>
          <a:p>
            <a:endParaRPr lang="en-US" dirty="0"/>
          </a:p>
          <a:p>
            <a:r>
              <a:rPr lang="en-US" dirty="0"/>
              <a:t>Mac Installation:</a:t>
            </a:r>
          </a:p>
          <a:p>
            <a:pPr lvl="1"/>
            <a:r>
              <a:rPr lang="en-US" dirty="0">
                <a:hlinkClick r:id="rId3"/>
              </a:rPr>
              <a:t>https://www.youtube.com/watch?v=sJ4zr0a4GAs</a:t>
            </a:r>
            <a:endParaRPr lang="en-US" dirty="0"/>
          </a:p>
          <a:p>
            <a:pPr lvl="1"/>
            <a:endParaRPr lang="en-US" dirty="0"/>
          </a:p>
        </p:txBody>
      </p:sp>
      <p:sp>
        <p:nvSpPr>
          <p:cNvPr id="6" name="Text Placeholder 2">
            <a:extLst>
              <a:ext uri="{FF2B5EF4-FFF2-40B4-BE49-F238E27FC236}">
                <a16:creationId xmlns:a16="http://schemas.microsoft.com/office/drawing/2014/main" id="{4B9B77A4-52E2-0048-A6F9-3A1E66855EA1}"/>
              </a:ext>
            </a:extLst>
          </p:cNvPr>
          <p:cNvSpPr txBox="1">
            <a:spLocks/>
          </p:cNvSpPr>
          <p:nvPr/>
        </p:nvSpPr>
        <p:spPr>
          <a:xfrm>
            <a:off x="2957580" y="2384459"/>
            <a:ext cx="5596200" cy="46469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r>
              <a:rPr lang="en-CA" dirty="0"/>
              <a:t>Create GitHub account (</a:t>
            </a:r>
            <a:r>
              <a:rPr lang="en-CA" dirty="0" err="1"/>
              <a:t>Github.com</a:t>
            </a:r>
            <a:r>
              <a:rPr lang="en-CA" dirty="0"/>
              <a:t>)</a:t>
            </a:r>
          </a:p>
          <a:p>
            <a:r>
              <a:rPr lang="en-US" dirty="0"/>
              <a:t>Create a repository in </a:t>
            </a:r>
            <a:r>
              <a:rPr lang="en-US" dirty="0" err="1"/>
              <a:t>github</a:t>
            </a:r>
            <a:endParaRPr lang="en-US" dirty="0"/>
          </a:p>
          <a:p>
            <a:pPr lvl="1"/>
            <a:r>
              <a:rPr lang="en-US" dirty="0" err="1"/>
              <a:t>Github</a:t>
            </a:r>
            <a:r>
              <a:rPr lang="en-US" dirty="0"/>
              <a:t>-learn repo</a:t>
            </a:r>
          </a:p>
          <a:p>
            <a:r>
              <a:rPr lang="en-US" dirty="0"/>
              <a:t>Create projects folder on your machine under users/…</a:t>
            </a:r>
          </a:p>
          <a:p>
            <a:pPr marL="127000" indent="0">
              <a:buNone/>
            </a:pPr>
            <a:endParaRPr lang="en-US" dirty="0"/>
          </a:p>
        </p:txBody>
      </p:sp>
    </p:spTree>
    <p:extLst>
      <p:ext uri="{BB962C8B-B14F-4D97-AF65-F5344CB8AC3E}">
        <p14:creationId xmlns:p14="http://schemas.microsoft.com/office/powerpoint/2010/main" val="408637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GIT and GIT commands</a:t>
            </a:r>
          </a:p>
        </p:txBody>
      </p:sp>
      <p:sp>
        <p:nvSpPr>
          <p:cNvPr id="3" name="Text Placeholder 2"/>
          <p:cNvSpPr>
            <a:spLocks noGrp="1"/>
          </p:cNvSpPr>
          <p:nvPr>
            <p:ph type="body" idx="1"/>
          </p:nvPr>
        </p:nvSpPr>
        <p:spPr>
          <a:xfrm>
            <a:off x="2957580" y="198015"/>
            <a:ext cx="5596200" cy="464690"/>
          </a:xfrm>
        </p:spPr>
        <p:txBody>
          <a:bodyPr/>
          <a:lstStyle/>
          <a:p>
            <a:pPr marL="127000" indent="0">
              <a:buNone/>
            </a:pPr>
            <a:r>
              <a:rPr lang="en-CA" dirty="0"/>
              <a:t>Setup GIT and Commands</a:t>
            </a:r>
          </a:p>
          <a:p>
            <a:pPr marL="127000" indent="0" algn="ctr">
              <a:buNone/>
            </a:pP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9</a:t>
            </a:fld>
            <a:endParaRPr lang="uk-UA"/>
          </a:p>
        </p:txBody>
      </p:sp>
      <p:sp>
        <p:nvSpPr>
          <p:cNvPr id="7" name="Text Placeholder 4"/>
          <p:cNvSpPr>
            <a:spLocks noGrp="1"/>
          </p:cNvSpPr>
          <p:nvPr>
            <p:ph type="body" idx="2"/>
          </p:nvPr>
        </p:nvSpPr>
        <p:spPr>
          <a:xfrm>
            <a:off x="2943530" y="662705"/>
            <a:ext cx="6161954" cy="2288122"/>
          </a:xfrm>
        </p:spPr>
        <p:txBody>
          <a:bodyPr/>
          <a:lstStyle/>
          <a:p>
            <a:pPr marL="158750" indent="0">
              <a:buNone/>
            </a:pPr>
            <a:r>
              <a:rPr lang="en-US" b="1" dirty="0"/>
              <a:t>Type in this command to setup GIT Account:</a:t>
            </a:r>
          </a:p>
          <a:p>
            <a:r>
              <a:rPr lang="en-US" dirty="0"/>
              <a:t>git config --global </a:t>
            </a:r>
            <a:r>
              <a:rPr lang="en-US" dirty="0" err="1"/>
              <a:t>user.name</a:t>
            </a:r>
            <a:r>
              <a:rPr lang="en-US" dirty="0"/>
              <a:t> ”Deep Singh”</a:t>
            </a:r>
          </a:p>
          <a:p>
            <a:r>
              <a:rPr lang="en-US" dirty="0"/>
              <a:t>git config --global </a:t>
            </a:r>
            <a:r>
              <a:rPr lang="en-US" dirty="0" err="1"/>
              <a:t>user.email</a:t>
            </a:r>
            <a:r>
              <a:rPr lang="en-US" dirty="0"/>
              <a:t> “</a:t>
            </a:r>
            <a:r>
              <a:rPr lang="en-US" dirty="0" err="1"/>
              <a:t>youremailaddress@gmail.com</a:t>
            </a:r>
            <a:r>
              <a:rPr lang="en-US" dirty="0"/>
              <a:t>”  </a:t>
            </a:r>
          </a:p>
          <a:p>
            <a:r>
              <a:rPr lang="en-US" dirty="0"/>
              <a:t>git config --global –list</a:t>
            </a:r>
          </a:p>
          <a:p>
            <a:r>
              <a:rPr lang="en-US" dirty="0"/>
              <a:t>git config --global </a:t>
            </a:r>
            <a:r>
              <a:rPr lang="en-US" dirty="0" err="1"/>
              <a:t>core.editor</a:t>
            </a:r>
            <a:r>
              <a:rPr lang="en-US" dirty="0"/>
              <a:t> "</a:t>
            </a:r>
            <a:r>
              <a:rPr lang="en-US" dirty="0" err="1"/>
              <a:t>subl</a:t>
            </a:r>
            <a:r>
              <a:rPr lang="en-US" dirty="0"/>
              <a:t> -n -w”  </a:t>
            </a:r>
            <a:r>
              <a:rPr lang="en-US" dirty="0">
                <a:sym typeface="Wingdings" pitchFamily="2" charset="2"/>
              </a:rPr>
              <a:t> To set editor instead of default editor mac</a:t>
            </a:r>
          </a:p>
          <a:p>
            <a:r>
              <a:rPr lang="en-US" dirty="0"/>
              <a:t>git config --global </a:t>
            </a:r>
            <a:r>
              <a:rPr lang="en-US" dirty="0" err="1"/>
              <a:t>core.editor</a:t>
            </a:r>
            <a:r>
              <a:rPr lang="en-US" dirty="0"/>
              <a:t> notepad  </a:t>
            </a:r>
            <a:r>
              <a:rPr lang="en-US" dirty="0">
                <a:sym typeface="Wingdings" pitchFamily="2" charset="2"/>
              </a:rPr>
              <a:t> To set editor instead of default editor windows</a:t>
            </a:r>
          </a:p>
          <a:p>
            <a:r>
              <a:rPr lang="en-US" dirty="0"/>
              <a:t>git config --global --unset </a:t>
            </a:r>
            <a:r>
              <a:rPr lang="en-US" dirty="0" err="1"/>
              <a:t>user.name</a:t>
            </a:r>
            <a:r>
              <a:rPr lang="en-US" dirty="0"/>
              <a:t> </a:t>
            </a:r>
            <a:r>
              <a:rPr lang="en-US" dirty="0">
                <a:sym typeface="Wingdings" pitchFamily="2" charset="2"/>
              </a:rPr>
              <a:t> </a:t>
            </a:r>
            <a:endParaRPr lang="en-US" dirty="0"/>
          </a:p>
          <a:p>
            <a:r>
              <a:rPr lang="en-US" dirty="0"/>
              <a:t>git help </a:t>
            </a:r>
            <a:r>
              <a:rPr lang="en-US" dirty="0" err="1"/>
              <a:t>commandName</a:t>
            </a:r>
            <a:endParaRPr lang="en-US" dirty="0"/>
          </a:p>
          <a:p>
            <a:endParaRPr lang="en-US" dirty="0"/>
          </a:p>
          <a:p>
            <a:endParaRPr lang="en-US" dirty="0"/>
          </a:p>
        </p:txBody>
      </p:sp>
      <p:sp>
        <p:nvSpPr>
          <p:cNvPr id="6" name="Text Placeholder 2">
            <a:extLst>
              <a:ext uri="{FF2B5EF4-FFF2-40B4-BE49-F238E27FC236}">
                <a16:creationId xmlns:a16="http://schemas.microsoft.com/office/drawing/2014/main" id="{CF0CEA0B-6959-114C-8ACA-0DE32933196C}"/>
              </a:ext>
            </a:extLst>
          </p:cNvPr>
          <p:cNvSpPr txBox="1">
            <a:spLocks/>
          </p:cNvSpPr>
          <p:nvPr/>
        </p:nvSpPr>
        <p:spPr>
          <a:xfrm>
            <a:off x="3090544" y="2950827"/>
            <a:ext cx="5596200" cy="50706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Font typeface="Georgia"/>
              <a:buNone/>
            </a:pPr>
            <a:r>
              <a:rPr lang="en-US" dirty="0"/>
              <a:t>Create New Project in GIT</a:t>
            </a:r>
          </a:p>
        </p:txBody>
      </p:sp>
      <p:sp>
        <p:nvSpPr>
          <p:cNvPr id="8" name="Text Placeholder 4">
            <a:extLst>
              <a:ext uri="{FF2B5EF4-FFF2-40B4-BE49-F238E27FC236}">
                <a16:creationId xmlns:a16="http://schemas.microsoft.com/office/drawing/2014/main" id="{F632CF9E-B8A4-1D4A-9C56-3F89DE34C70D}"/>
              </a:ext>
            </a:extLst>
          </p:cNvPr>
          <p:cNvSpPr txBox="1">
            <a:spLocks/>
          </p:cNvSpPr>
          <p:nvPr/>
        </p:nvSpPr>
        <p:spPr>
          <a:xfrm>
            <a:off x="3090544" y="3384323"/>
            <a:ext cx="5596200" cy="125073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298450" algn="l" rtl="0">
              <a:lnSpc>
                <a:spcPct val="115000"/>
              </a:lnSpc>
              <a:spcBef>
                <a:spcPts val="60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1pPr>
            <a:lvl2pPr marL="914400" marR="0" lvl="1"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2pPr>
            <a:lvl3pPr marL="1371600" marR="0" lvl="2"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3pPr>
            <a:lvl4pPr marL="1828800" marR="0" lvl="3"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4pPr>
            <a:lvl5pPr marL="2286000" marR="0" lvl="4"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5pPr>
            <a:lvl6pPr marL="2743200" marR="0" lvl="5"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6pPr>
            <a:lvl7pPr marL="3200400" marR="0" lvl="6"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7pPr>
            <a:lvl8pPr marL="3657600" marR="0" lvl="7"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8pPr>
            <a:lvl9pPr marL="4114800" marR="0" lvl="8" indent="-298450" algn="l" rtl="0">
              <a:lnSpc>
                <a:spcPct val="115000"/>
              </a:lnSpc>
              <a:spcBef>
                <a:spcPts val="0"/>
              </a:spcBef>
              <a:spcAft>
                <a:spcPts val="0"/>
              </a:spcAft>
              <a:buClr>
                <a:srgbClr val="CCCCCC"/>
              </a:buClr>
              <a:buSzPts val="1100"/>
              <a:buFont typeface="Nunito Sans"/>
              <a:buChar char="-"/>
              <a:defRPr sz="1100" b="0" i="0" u="none" strike="noStrike" cap="none">
                <a:solidFill>
                  <a:srgbClr val="666666"/>
                </a:solidFill>
                <a:latin typeface="Nunito Sans"/>
                <a:ea typeface="Nunito Sans"/>
                <a:cs typeface="Nunito Sans"/>
                <a:sym typeface="Nunito Sans"/>
              </a:defRPr>
            </a:lvl9pPr>
          </a:lstStyle>
          <a:p>
            <a:r>
              <a:rPr lang="en-US" dirty="0"/>
              <a:t>Command(s):</a:t>
            </a:r>
          </a:p>
          <a:p>
            <a:pPr lvl="1"/>
            <a:r>
              <a:rPr lang="en-US" dirty="0"/>
              <a:t>git </a:t>
            </a:r>
            <a:r>
              <a:rPr lang="en-US" dirty="0" err="1"/>
              <a:t>init</a:t>
            </a:r>
            <a:r>
              <a:rPr lang="en-US" dirty="0"/>
              <a:t> new-project #replace with name of your project</a:t>
            </a:r>
          </a:p>
          <a:p>
            <a:pPr lvl="1"/>
            <a:r>
              <a:rPr lang="en-US" dirty="0"/>
              <a:t>create 3 new files in the folder</a:t>
            </a:r>
          </a:p>
          <a:p>
            <a:pPr lvl="1"/>
            <a:r>
              <a:rPr lang="en-US" dirty="0"/>
              <a:t>add file into git repo</a:t>
            </a:r>
          </a:p>
          <a:p>
            <a:pPr lvl="1"/>
            <a:r>
              <a:rPr lang="en-US" dirty="0"/>
              <a:t>commit file into the repo</a:t>
            </a:r>
          </a:p>
        </p:txBody>
      </p:sp>
    </p:spTree>
    <p:extLst>
      <p:ext uri="{BB962C8B-B14F-4D97-AF65-F5344CB8AC3E}">
        <p14:creationId xmlns:p14="http://schemas.microsoft.com/office/powerpoint/2010/main" val="908723821"/>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8764</TotalTime>
  <Words>1864</Words>
  <Application>Microsoft Macintosh PowerPoint</Application>
  <PresentationFormat>On-screen Show (16:9)</PresentationFormat>
  <Paragraphs>282</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Georgia</vt:lpstr>
      <vt:lpstr>Nunito Sans</vt:lpstr>
      <vt:lpstr>Ulysses template</vt:lpstr>
      <vt:lpstr>DevOps – GIT</vt:lpstr>
      <vt:lpstr>Agenda:</vt:lpstr>
      <vt:lpstr>What is Version control system?</vt:lpstr>
      <vt:lpstr>Centralized Version Control System</vt:lpstr>
      <vt:lpstr>Distributed Version Control System</vt:lpstr>
      <vt:lpstr>What is GIT and GITHUB?</vt:lpstr>
      <vt:lpstr>Three Stages of GIT</vt:lpstr>
      <vt:lpstr>GIT Installation </vt:lpstr>
      <vt:lpstr>Setup GIT and GIT commands</vt:lpstr>
      <vt:lpstr>Setup GIT and GIT commands</vt:lpstr>
      <vt:lpstr>Setup GIT and GIT commands</vt:lpstr>
      <vt:lpstr>Exercise</vt:lpstr>
      <vt:lpstr>Aliases and Ignoring unwanted files</vt:lpstr>
      <vt:lpstr>What is Branch?</vt:lpstr>
      <vt:lpstr>Create branch in git</vt:lpstr>
      <vt:lpstr>What is Merge in Git?</vt:lpstr>
      <vt:lpstr>Fastforward Merge and Disabled Fast Forward Merge</vt:lpstr>
      <vt:lpstr>Fast Forward Merge Disabled</vt:lpstr>
      <vt:lpstr>Merge Conflicts and Resolutions</vt:lpstr>
      <vt:lpstr>Rebase in GIT</vt:lpstr>
      <vt:lpstr>Rebase in GIT</vt:lpstr>
      <vt:lpstr>Rebase in GIT</vt:lpstr>
      <vt:lpstr>Stashing</vt:lpstr>
      <vt:lpstr>Stashing</vt:lpstr>
      <vt:lpstr>Homework </vt:lpstr>
      <vt:lpstr>Q and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Microsoft Office User</cp:lastModifiedBy>
  <cp:revision>174</cp:revision>
  <dcterms:modified xsi:type="dcterms:W3CDTF">2019-07-26T00:14:30Z</dcterms:modified>
</cp:coreProperties>
</file>